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95"/>
  </p:notesMasterIdLst>
  <p:sldIdLst>
    <p:sldId id="256" r:id="rId3"/>
    <p:sldId id="511" r:id="rId4"/>
    <p:sldId id="510" r:id="rId5"/>
    <p:sldId id="458" r:id="rId6"/>
    <p:sldId id="459" r:id="rId7"/>
    <p:sldId id="460" r:id="rId8"/>
    <p:sldId id="461" r:id="rId9"/>
    <p:sldId id="473" r:id="rId10"/>
    <p:sldId id="474" r:id="rId11"/>
    <p:sldId id="476" r:id="rId12"/>
    <p:sldId id="497" r:id="rId13"/>
    <p:sldId id="498" r:id="rId14"/>
    <p:sldId id="499" r:id="rId15"/>
    <p:sldId id="500" r:id="rId16"/>
    <p:sldId id="501" r:id="rId17"/>
    <p:sldId id="502" r:id="rId18"/>
    <p:sldId id="503" r:id="rId19"/>
    <p:sldId id="504" r:id="rId20"/>
    <p:sldId id="505" r:id="rId21"/>
    <p:sldId id="506" r:id="rId22"/>
    <p:sldId id="507" r:id="rId23"/>
    <p:sldId id="508" r:id="rId24"/>
    <p:sldId id="509" r:id="rId25"/>
    <p:sldId id="512" r:id="rId26"/>
    <p:sldId id="515" r:id="rId27"/>
    <p:sldId id="513" r:id="rId28"/>
    <p:sldId id="516" r:id="rId29"/>
    <p:sldId id="517" r:id="rId30"/>
    <p:sldId id="514" r:id="rId31"/>
    <p:sldId id="518" r:id="rId32"/>
    <p:sldId id="519" r:id="rId33"/>
    <p:sldId id="477" r:id="rId34"/>
    <p:sldId id="257" r:id="rId35"/>
    <p:sldId id="402" r:id="rId36"/>
    <p:sldId id="403" r:id="rId37"/>
    <p:sldId id="279" r:id="rId38"/>
    <p:sldId id="280" r:id="rId39"/>
    <p:sldId id="281" r:id="rId40"/>
    <p:sldId id="258" r:id="rId41"/>
    <p:sldId id="265" r:id="rId42"/>
    <p:sldId id="479" r:id="rId43"/>
    <p:sldId id="408" r:id="rId44"/>
    <p:sldId id="285" r:id="rId45"/>
    <p:sldId id="287" r:id="rId46"/>
    <p:sldId id="374" r:id="rId47"/>
    <p:sldId id="439" r:id="rId48"/>
    <p:sldId id="375" r:id="rId49"/>
    <p:sldId id="376" r:id="rId50"/>
    <p:sldId id="377" r:id="rId51"/>
    <p:sldId id="440" r:id="rId52"/>
    <p:sldId id="441" r:id="rId53"/>
    <p:sldId id="378" r:id="rId54"/>
    <p:sldId id="379" r:id="rId55"/>
    <p:sldId id="380" r:id="rId56"/>
    <p:sldId id="381" r:id="rId57"/>
    <p:sldId id="443" r:id="rId58"/>
    <p:sldId id="382" r:id="rId59"/>
    <p:sldId id="291" r:id="rId60"/>
    <p:sldId id="480" r:id="rId61"/>
    <p:sldId id="520" r:id="rId62"/>
    <p:sldId id="481" r:id="rId63"/>
    <p:sldId id="386" r:id="rId64"/>
    <p:sldId id="393" r:id="rId65"/>
    <p:sldId id="385" r:id="rId66"/>
    <p:sldId id="387" r:id="rId67"/>
    <p:sldId id="388" r:id="rId68"/>
    <p:sldId id="444" r:id="rId69"/>
    <p:sldId id="445" r:id="rId70"/>
    <p:sldId id="390" r:id="rId71"/>
    <p:sldId id="391" r:id="rId72"/>
    <p:sldId id="392" r:id="rId73"/>
    <p:sldId id="394" r:id="rId74"/>
    <p:sldId id="395" r:id="rId75"/>
    <p:sldId id="409" r:id="rId76"/>
    <p:sldId id="410" r:id="rId77"/>
    <p:sldId id="411" r:id="rId78"/>
    <p:sldId id="412" r:id="rId79"/>
    <p:sldId id="413" r:id="rId80"/>
    <p:sldId id="414" r:id="rId81"/>
    <p:sldId id="482" r:id="rId82"/>
    <p:sldId id="325" r:id="rId83"/>
    <p:sldId id="471" r:id="rId84"/>
    <p:sldId id="326" r:id="rId85"/>
    <p:sldId id="467" r:id="rId86"/>
    <p:sldId id="468" r:id="rId87"/>
    <p:sldId id="469" r:id="rId88"/>
    <p:sldId id="470" r:id="rId89"/>
    <p:sldId id="416" r:id="rId90"/>
    <p:sldId id="310" r:id="rId91"/>
    <p:sldId id="462" r:id="rId92"/>
    <p:sldId id="404" r:id="rId93"/>
    <p:sldId id="4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6"/>
  </p:normalViewPr>
  <p:slideViewPr>
    <p:cSldViewPr>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39417408889465E-2"/>
          <c:y val="0.10747586239220099"/>
          <c:w val="0.87181468095176629"/>
          <c:h val="0.7615907386576678"/>
        </c:manualLayout>
      </c:layout>
      <c:scatterChart>
        <c:scatterStyle val="smoothMarker"/>
        <c:varyColors val="0"/>
        <c:ser>
          <c:idx val="0"/>
          <c:order val="0"/>
          <c:tx>
            <c:strRef>
              <c:f>Sheet1!$B$1</c:f>
              <c:strCache>
                <c:ptCount val="1"/>
                <c:pt idx="0">
                  <c:v>word-instances</c:v>
                </c:pt>
              </c:strCache>
            </c:strRef>
          </c:tx>
          <c:spPr>
            <a:ln cap="sq"/>
          </c:spPr>
          <c:marker>
            <c:symbol val="none"/>
          </c:marker>
          <c:yVal>
            <c:numRef>
              <c:f>Sheet1!$B$2:$B$50</c:f>
              <c:numCache>
                <c:formatCode>General</c:formatCode>
                <c:ptCount val="49"/>
                <c:pt idx="0">
                  <c:v>2</c:v>
                </c:pt>
                <c:pt idx="1">
                  <c:v>1</c:v>
                </c:pt>
                <c:pt idx="2">
                  <c:v>1</c:v>
                </c:pt>
                <c:pt idx="3">
                  <c:v>2</c:v>
                </c:pt>
                <c:pt idx="4">
                  <c:v>4</c:v>
                </c:pt>
                <c:pt idx="5">
                  <c:v>2</c:v>
                </c:pt>
                <c:pt idx="6">
                  <c:v>2</c:v>
                </c:pt>
                <c:pt idx="7">
                  <c:v>4</c:v>
                </c:pt>
                <c:pt idx="8">
                  <c:v>1</c:v>
                </c:pt>
                <c:pt idx="9">
                  <c:v>2</c:v>
                </c:pt>
                <c:pt idx="10">
                  <c:v>1</c:v>
                </c:pt>
                <c:pt idx="11">
                  <c:v>1</c:v>
                </c:pt>
                <c:pt idx="12">
                  <c:v>1</c:v>
                </c:pt>
                <c:pt idx="13">
                  <c:v>1</c:v>
                </c:pt>
                <c:pt idx="14">
                  <c:v>1</c:v>
                </c:pt>
                <c:pt idx="15">
                  <c:v>1</c:v>
                </c:pt>
                <c:pt idx="16">
                  <c:v>1</c:v>
                </c:pt>
                <c:pt idx="17">
                  <c:v>1</c:v>
                </c:pt>
                <c:pt idx="18">
                  <c:v>1</c:v>
                </c:pt>
                <c:pt idx="19">
                  <c:v>1</c:v>
                </c:pt>
                <c:pt idx="20">
                  <c:v>1</c:v>
                </c:pt>
                <c:pt idx="21">
                  <c:v>2</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2</c:v>
                </c:pt>
                <c:pt idx="41">
                  <c:v>1</c:v>
                </c:pt>
                <c:pt idx="42">
                  <c:v>1</c:v>
                </c:pt>
                <c:pt idx="43">
                  <c:v>1</c:v>
                </c:pt>
                <c:pt idx="44">
                  <c:v>1</c:v>
                </c:pt>
                <c:pt idx="45">
                  <c:v>1</c:v>
                </c:pt>
                <c:pt idx="46">
                  <c:v>1</c:v>
                </c:pt>
                <c:pt idx="47">
                  <c:v>1</c:v>
                </c:pt>
                <c:pt idx="48">
                  <c:v>1</c:v>
                </c:pt>
              </c:numCache>
            </c:numRef>
          </c:yVal>
          <c:smooth val="1"/>
          <c:extLst>
            <c:ext xmlns:c16="http://schemas.microsoft.com/office/drawing/2014/chart" uri="{C3380CC4-5D6E-409C-BE32-E72D297353CC}">
              <c16:uniqueId val="{00000000-7E0C-4EF1-AD6F-859C961F78AF}"/>
            </c:ext>
          </c:extLst>
        </c:ser>
        <c:dLbls>
          <c:showLegendKey val="0"/>
          <c:showVal val="0"/>
          <c:showCatName val="0"/>
          <c:showSerName val="0"/>
          <c:showPercent val="0"/>
          <c:showBubbleSize val="0"/>
        </c:dLbls>
        <c:axId val="92292224"/>
        <c:axId val="92293760"/>
      </c:scatterChart>
      <c:valAx>
        <c:axId val="92292224"/>
        <c:scaling>
          <c:orientation val="minMax"/>
        </c:scaling>
        <c:delete val="0"/>
        <c:axPos val="b"/>
        <c:majorTickMark val="out"/>
        <c:minorTickMark val="none"/>
        <c:tickLblPos val="nextTo"/>
        <c:crossAx val="92293760"/>
        <c:crosses val="autoZero"/>
        <c:crossBetween val="midCat"/>
        <c:majorUnit val="5"/>
      </c:valAx>
      <c:valAx>
        <c:axId val="92293760"/>
        <c:scaling>
          <c:orientation val="minMax"/>
          <c:max val="5"/>
        </c:scaling>
        <c:delete val="0"/>
        <c:axPos val="l"/>
        <c:majorGridlines/>
        <c:numFmt formatCode="General" sourceLinked="1"/>
        <c:majorTickMark val="out"/>
        <c:minorTickMark val="none"/>
        <c:tickLblPos val="nextTo"/>
        <c:crossAx val="92292224"/>
        <c:crosses val="autoZero"/>
        <c:crossBetween val="midCat"/>
        <c:majorUnit val="1"/>
      </c:valAx>
    </c:plotArea>
    <c:plotVisOnly val="1"/>
    <c:dispBlanksAs val="zero"/>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8A1D49-CE39-47EE-B892-F6BB01EE125E}" type="doc">
      <dgm:prSet loTypeId="urn:microsoft.com/office/officeart/2005/8/layout/hChevron3" loCatId="process" qsTypeId="urn:microsoft.com/office/officeart/2005/8/quickstyle/simple1" qsCatId="simple" csTypeId="urn:microsoft.com/office/officeart/2005/8/colors/accent1_2" csCatId="accent1" phldr="1"/>
      <dgm:spPr/>
    </dgm:pt>
    <dgm:pt modelId="{EA06832D-517D-4B16-B43F-A191558F780B}">
      <dgm:prSet phldrT="[Text]" custT="1"/>
      <dgm:spPr/>
      <dgm:t>
        <a:bodyPr/>
        <a:lstStyle/>
        <a:p>
          <a:r>
            <a:rPr lang="en-US" sz="950" dirty="0"/>
            <a:t>Segmentation</a:t>
          </a:r>
        </a:p>
      </dgm:t>
    </dgm:pt>
    <dgm:pt modelId="{4531F8C0-B8C6-4DD3-B6F7-F456925CE225}" type="parTrans" cxnId="{212A07EC-3986-44EB-8D84-846CD3637922}">
      <dgm:prSet/>
      <dgm:spPr/>
      <dgm:t>
        <a:bodyPr/>
        <a:lstStyle/>
        <a:p>
          <a:endParaRPr lang="en-US" sz="950"/>
        </a:p>
      </dgm:t>
    </dgm:pt>
    <dgm:pt modelId="{96932E01-27A3-4A53-8554-4BE5FBF6AA97}" type="sibTrans" cxnId="{212A07EC-3986-44EB-8D84-846CD3637922}">
      <dgm:prSet custT="1"/>
      <dgm:spPr/>
      <dgm:t>
        <a:bodyPr/>
        <a:lstStyle/>
        <a:p>
          <a:endParaRPr lang="en-US" sz="950"/>
        </a:p>
      </dgm:t>
    </dgm:pt>
    <dgm:pt modelId="{B3197BF5-9A28-455A-9E9D-F8D3F42096C7}">
      <dgm:prSet phldrT="[Text]" custT="1"/>
      <dgm:spPr/>
      <dgm:t>
        <a:bodyPr/>
        <a:lstStyle/>
        <a:p>
          <a:r>
            <a:rPr lang="en-US" sz="950" dirty="0"/>
            <a:t>Stop Word Removal</a:t>
          </a:r>
        </a:p>
      </dgm:t>
    </dgm:pt>
    <dgm:pt modelId="{A33736AC-AA2F-451A-9C6D-5D0EAD6D49DE}" type="parTrans" cxnId="{57492C87-ED7B-4A1F-A537-9D2BC4FCAAD3}">
      <dgm:prSet/>
      <dgm:spPr/>
      <dgm:t>
        <a:bodyPr/>
        <a:lstStyle/>
        <a:p>
          <a:endParaRPr lang="en-US" sz="950"/>
        </a:p>
      </dgm:t>
    </dgm:pt>
    <dgm:pt modelId="{829EEA4D-4C79-44D2-BD9C-A52DE967E18D}" type="sibTrans" cxnId="{57492C87-ED7B-4A1F-A537-9D2BC4FCAAD3}">
      <dgm:prSet custT="1"/>
      <dgm:spPr/>
      <dgm:t>
        <a:bodyPr/>
        <a:lstStyle/>
        <a:p>
          <a:endParaRPr lang="en-US" sz="950"/>
        </a:p>
      </dgm:t>
    </dgm:pt>
    <dgm:pt modelId="{D8D4E4D0-47A3-4BFD-A16D-DA8A4042DAA9}">
      <dgm:prSet phldrT="[Text]" custT="1"/>
      <dgm:spPr/>
      <dgm:t>
        <a:bodyPr/>
        <a:lstStyle/>
        <a:p>
          <a:r>
            <a:rPr lang="en-US" sz="950" dirty="0"/>
            <a:t>Stemming</a:t>
          </a:r>
        </a:p>
      </dgm:t>
    </dgm:pt>
    <dgm:pt modelId="{413060DA-8FF1-476A-A3AB-C669BBBF0FDD}" type="parTrans" cxnId="{67C9C660-43C3-4E84-B8FA-483C42D380CB}">
      <dgm:prSet/>
      <dgm:spPr/>
      <dgm:t>
        <a:bodyPr/>
        <a:lstStyle/>
        <a:p>
          <a:endParaRPr lang="en-US" sz="950"/>
        </a:p>
      </dgm:t>
    </dgm:pt>
    <dgm:pt modelId="{E740001F-0D66-490B-9FBE-FBC146C9F533}" type="sibTrans" cxnId="{67C9C660-43C3-4E84-B8FA-483C42D380CB}">
      <dgm:prSet custT="1"/>
      <dgm:spPr/>
      <dgm:t>
        <a:bodyPr/>
        <a:lstStyle/>
        <a:p>
          <a:endParaRPr lang="en-US" sz="950"/>
        </a:p>
      </dgm:t>
    </dgm:pt>
    <dgm:pt modelId="{70A2093C-DF04-4392-8B41-6C1D4DB21C99}">
      <dgm:prSet phldrT="[Text]" custT="1"/>
      <dgm:spPr/>
      <dgm:t>
        <a:bodyPr/>
        <a:lstStyle/>
        <a:p>
          <a:r>
            <a:rPr lang="en-US" sz="950" dirty="0"/>
            <a:t>Tokenization</a:t>
          </a:r>
        </a:p>
      </dgm:t>
    </dgm:pt>
    <dgm:pt modelId="{5E9FA717-1636-4865-A820-41FB4B77D871}" type="parTrans" cxnId="{D5D0CC79-BAA6-4BB8-B261-2E7A31332A64}">
      <dgm:prSet/>
      <dgm:spPr/>
      <dgm:t>
        <a:bodyPr/>
        <a:lstStyle/>
        <a:p>
          <a:endParaRPr lang="en-US" sz="950"/>
        </a:p>
      </dgm:t>
    </dgm:pt>
    <dgm:pt modelId="{B24720E3-23BD-4640-B532-3D563F6D9C75}" type="sibTrans" cxnId="{D5D0CC79-BAA6-4BB8-B261-2E7A31332A64}">
      <dgm:prSet/>
      <dgm:spPr/>
      <dgm:t>
        <a:bodyPr/>
        <a:lstStyle/>
        <a:p>
          <a:endParaRPr lang="en-US" sz="950"/>
        </a:p>
      </dgm:t>
    </dgm:pt>
    <dgm:pt modelId="{F0612730-AD6B-41C3-B215-257CDDE58AE2}">
      <dgm:prSet phldrT="[Text]" custT="1"/>
      <dgm:spPr/>
      <dgm:t>
        <a:bodyPr/>
        <a:lstStyle/>
        <a:p>
          <a:r>
            <a:rPr lang="en-US" sz="950" dirty="0"/>
            <a:t>Paragraph Extraction</a:t>
          </a:r>
        </a:p>
      </dgm:t>
    </dgm:pt>
    <dgm:pt modelId="{44C1D14B-8DCE-4ED4-8EAE-D58B51D5AC15}" type="parTrans" cxnId="{1923DF80-3E93-413D-A886-7AF085E6A4D9}">
      <dgm:prSet/>
      <dgm:spPr/>
      <dgm:t>
        <a:bodyPr/>
        <a:lstStyle/>
        <a:p>
          <a:endParaRPr lang="en-US" sz="950"/>
        </a:p>
      </dgm:t>
    </dgm:pt>
    <dgm:pt modelId="{5909B584-E3D0-435B-97E3-93FD27855A79}" type="sibTrans" cxnId="{1923DF80-3E93-413D-A886-7AF085E6A4D9}">
      <dgm:prSet/>
      <dgm:spPr/>
      <dgm:t>
        <a:bodyPr/>
        <a:lstStyle/>
        <a:p>
          <a:endParaRPr lang="en-US" sz="950"/>
        </a:p>
      </dgm:t>
    </dgm:pt>
    <dgm:pt modelId="{B9C8552D-FBDC-48B3-95F3-352CB74276B5}">
      <dgm:prSet phldrT="[Text]" custT="1"/>
      <dgm:spPr/>
      <dgm:t>
        <a:bodyPr/>
        <a:lstStyle/>
        <a:p>
          <a:r>
            <a:rPr lang="en-US" sz="950" dirty="0"/>
            <a:t>Background lexicons</a:t>
          </a:r>
        </a:p>
      </dgm:t>
    </dgm:pt>
    <dgm:pt modelId="{21E0CD60-DF25-4892-836B-CD626246C6CC}" type="parTrans" cxnId="{F1DF9D17-3DB0-4DE0-9914-CFE6A6A3DC85}">
      <dgm:prSet/>
      <dgm:spPr/>
      <dgm:t>
        <a:bodyPr/>
        <a:lstStyle/>
        <a:p>
          <a:endParaRPr lang="en-US" sz="950"/>
        </a:p>
      </dgm:t>
    </dgm:pt>
    <dgm:pt modelId="{AF50625D-D8E6-4DB7-95A0-961DD4F91249}" type="sibTrans" cxnId="{F1DF9D17-3DB0-4DE0-9914-CFE6A6A3DC85}">
      <dgm:prSet custT="1"/>
      <dgm:spPr/>
      <dgm:t>
        <a:bodyPr/>
        <a:lstStyle/>
        <a:p>
          <a:endParaRPr lang="en-US" sz="950"/>
        </a:p>
      </dgm:t>
    </dgm:pt>
    <dgm:pt modelId="{AF028804-0B79-46EF-A981-ECA1A20E0A9D}">
      <dgm:prSet phldrT="[Text]" custT="1"/>
      <dgm:spPr/>
      <dgm:t>
        <a:bodyPr/>
        <a:lstStyle/>
        <a:p>
          <a:r>
            <a:rPr lang="en-US" sz="950" dirty="0"/>
            <a:t>Part of Speech Tagging</a:t>
          </a:r>
        </a:p>
      </dgm:t>
    </dgm:pt>
    <dgm:pt modelId="{C12A6825-36E8-4E2F-BA28-EBBE7248BFDA}" type="parTrans" cxnId="{42910ABC-57AB-4509-B262-1AABB00139D3}">
      <dgm:prSet/>
      <dgm:spPr/>
      <dgm:t>
        <a:bodyPr/>
        <a:lstStyle/>
        <a:p>
          <a:endParaRPr lang="en-US" sz="950"/>
        </a:p>
      </dgm:t>
    </dgm:pt>
    <dgm:pt modelId="{3EA6C32F-6F46-42A7-9DA7-FE92E2C99B92}" type="sibTrans" cxnId="{42910ABC-57AB-4509-B262-1AABB00139D3}">
      <dgm:prSet custT="1"/>
      <dgm:spPr/>
      <dgm:t>
        <a:bodyPr/>
        <a:lstStyle/>
        <a:p>
          <a:endParaRPr lang="en-US" sz="950"/>
        </a:p>
      </dgm:t>
    </dgm:pt>
    <dgm:pt modelId="{03BF2B22-ADD2-4DF4-831F-BEA4252CBB56}">
      <dgm:prSet phldrT="[Text]" custT="1"/>
      <dgm:spPr/>
      <dgm:t>
        <a:bodyPr/>
        <a:lstStyle/>
        <a:p>
          <a:r>
            <a:rPr lang="en-US" sz="950" dirty="0"/>
            <a:t>Phrase (n-gram) extraction</a:t>
          </a:r>
        </a:p>
      </dgm:t>
    </dgm:pt>
    <dgm:pt modelId="{46830032-74F7-4301-B1CA-AA8FD5524379}" type="parTrans" cxnId="{7DB12888-2520-4DAE-AACA-A143496DBE07}">
      <dgm:prSet/>
      <dgm:spPr/>
      <dgm:t>
        <a:bodyPr/>
        <a:lstStyle/>
        <a:p>
          <a:endParaRPr lang="en-US" sz="950"/>
        </a:p>
      </dgm:t>
    </dgm:pt>
    <dgm:pt modelId="{1E5BE49E-727A-4D34-9821-427A46D33D90}" type="sibTrans" cxnId="{7DB12888-2520-4DAE-AACA-A143496DBE07}">
      <dgm:prSet custT="1"/>
      <dgm:spPr/>
      <dgm:t>
        <a:bodyPr/>
        <a:lstStyle/>
        <a:p>
          <a:endParaRPr lang="en-US" sz="950"/>
        </a:p>
      </dgm:t>
    </dgm:pt>
    <dgm:pt modelId="{8CD0AE68-5772-4539-8D3D-FCE57AF39575}">
      <dgm:prSet phldrT="[Text]" custT="1"/>
      <dgm:spPr/>
      <dgm:t>
        <a:bodyPr/>
        <a:lstStyle/>
        <a:p>
          <a:r>
            <a:rPr lang="en-US" sz="950" dirty="0"/>
            <a:t>Feature Selection</a:t>
          </a:r>
        </a:p>
      </dgm:t>
    </dgm:pt>
    <dgm:pt modelId="{506DB5F6-27A8-4213-8FA6-726BAF8D3B87}" type="parTrans" cxnId="{DC4304F5-CFCC-4577-BC2B-290CE8DC3294}">
      <dgm:prSet/>
      <dgm:spPr/>
      <dgm:t>
        <a:bodyPr/>
        <a:lstStyle/>
        <a:p>
          <a:endParaRPr lang="en-US" sz="950"/>
        </a:p>
      </dgm:t>
    </dgm:pt>
    <dgm:pt modelId="{348CD198-1AC0-4D70-9B4A-5594548A2061}" type="sibTrans" cxnId="{DC4304F5-CFCC-4577-BC2B-290CE8DC3294}">
      <dgm:prSet/>
      <dgm:spPr/>
      <dgm:t>
        <a:bodyPr/>
        <a:lstStyle/>
        <a:p>
          <a:endParaRPr lang="en-US" sz="950"/>
        </a:p>
      </dgm:t>
    </dgm:pt>
    <dgm:pt modelId="{D9EB9A6A-2888-413E-B2E8-31AAF403DC58}">
      <dgm:prSet phldrT="[Text]" custT="1"/>
      <dgm:spPr/>
      <dgm:t>
        <a:bodyPr/>
        <a:lstStyle/>
        <a:p>
          <a:r>
            <a:rPr lang="en-US" sz="950" dirty="0"/>
            <a:t>Negation Handling</a:t>
          </a:r>
        </a:p>
      </dgm:t>
    </dgm:pt>
    <dgm:pt modelId="{FAFA1D37-E59B-4734-B1DB-2748504C3625}" type="parTrans" cxnId="{B206F38C-66A4-4EA9-AEE6-83A855956E0A}">
      <dgm:prSet/>
      <dgm:spPr/>
      <dgm:t>
        <a:bodyPr/>
        <a:lstStyle/>
        <a:p>
          <a:endParaRPr lang="en-US" sz="950"/>
        </a:p>
      </dgm:t>
    </dgm:pt>
    <dgm:pt modelId="{42ADB7BD-75A7-457A-A46A-D8B15C3F13BE}" type="sibTrans" cxnId="{B206F38C-66A4-4EA9-AEE6-83A855956E0A}">
      <dgm:prSet custT="1"/>
      <dgm:spPr/>
      <dgm:t>
        <a:bodyPr/>
        <a:lstStyle/>
        <a:p>
          <a:endParaRPr lang="en-US" sz="950"/>
        </a:p>
      </dgm:t>
    </dgm:pt>
    <dgm:pt modelId="{3531A85C-76EF-4AEF-B773-DB27ECB36D08}">
      <dgm:prSet phldrT="[Text]" custT="1"/>
      <dgm:spPr/>
      <dgm:t>
        <a:bodyPr/>
        <a:lstStyle/>
        <a:p>
          <a:r>
            <a:rPr lang="en-US" sz="950" dirty="0"/>
            <a:t>Feature Weighting</a:t>
          </a:r>
        </a:p>
      </dgm:t>
    </dgm:pt>
    <dgm:pt modelId="{59A1257E-3D00-4E35-AC9D-7B8FCCE6D307}" type="parTrans" cxnId="{12DA45B4-B5D7-4F3A-98A7-02643B2A9DE8}">
      <dgm:prSet/>
      <dgm:spPr/>
      <dgm:t>
        <a:bodyPr/>
        <a:lstStyle/>
        <a:p>
          <a:endParaRPr lang="en-US" sz="950"/>
        </a:p>
      </dgm:t>
    </dgm:pt>
    <dgm:pt modelId="{73B7D1EF-ADF4-4C95-A85E-6CDE0EB0C7BC}" type="sibTrans" cxnId="{12DA45B4-B5D7-4F3A-98A7-02643B2A9DE8}">
      <dgm:prSet/>
      <dgm:spPr/>
      <dgm:t>
        <a:bodyPr/>
        <a:lstStyle/>
        <a:p>
          <a:endParaRPr lang="en-US" sz="950"/>
        </a:p>
      </dgm:t>
    </dgm:pt>
    <dgm:pt modelId="{E8C0D6EB-FA15-4EA1-AE3E-08FABDB26ADC}">
      <dgm:prSet phldrT="[Text]" custT="1"/>
      <dgm:spPr/>
      <dgm:t>
        <a:bodyPr/>
        <a:lstStyle/>
        <a:p>
          <a:r>
            <a:rPr lang="en-US" sz="950" dirty="0"/>
            <a:t>Feature Scaling</a:t>
          </a:r>
        </a:p>
      </dgm:t>
    </dgm:pt>
    <dgm:pt modelId="{A346BBBC-667F-408B-8FA4-C8725F42926D}" type="parTrans" cxnId="{7A19796B-3B3C-4B1E-97D3-0688551B0F96}">
      <dgm:prSet/>
      <dgm:spPr/>
      <dgm:t>
        <a:bodyPr/>
        <a:lstStyle/>
        <a:p>
          <a:endParaRPr lang="en-US" sz="950"/>
        </a:p>
      </dgm:t>
    </dgm:pt>
    <dgm:pt modelId="{75A8ABA2-DDEE-4E08-98F6-7E975F7ABB1F}" type="sibTrans" cxnId="{7A19796B-3B3C-4B1E-97D3-0688551B0F96}">
      <dgm:prSet/>
      <dgm:spPr/>
      <dgm:t>
        <a:bodyPr/>
        <a:lstStyle/>
        <a:p>
          <a:endParaRPr lang="en-US" sz="950"/>
        </a:p>
      </dgm:t>
    </dgm:pt>
    <dgm:pt modelId="{4606FCFE-BC80-E047-BDC2-DBC04392A5B3}">
      <dgm:prSet phldrT="[Text]" custT="1"/>
      <dgm:spPr/>
      <dgm:t>
        <a:bodyPr/>
        <a:lstStyle/>
        <a:p>
          <a:r>
            <a:rPr lang="en-US" sz="950" dirty="0"/>
            <a:t>Sentence Extraction</a:t>
          </a:r>
        </a:p>
      </dgm:t>
    </dgm:pt>
    <dgm:pt modelId="{CAB6517B-A4F1-C043-A443-F7892A8D81B1}" type="parTrans" cxnId="{02031ACA-986C-2144-A7E9-D7DC77DEBED2}">
      <dgm:prSet/>
      <dgm:spPr/>
      <dgm:t>
        <a:bodyPr/>
        <a:lstStyle/>
        <a:p>
          <a:endParaRPr lang="en-US"/>
        </a:p>
      </dgm:t>
    </dgm:pt>
    <dgm:pt modelId="{E7EE8560-6542-8846-B11F-8F372A6ED8A4}" type="sibTrans" cxnId="{02031ACA-986C-2144-A7E9-D7DC77DEBED2}">
      <dgm:prSet/>
      <dgm:spPr/>
      <dgm:t>
        <a:bodyPr/>
        <a:lstStyle/>
        <a:p>
          <a:endParaRPr lang="en-US"/>
        </a:p>
      </dgm:t>
    </dgm:pt>
    <dgm:pt modelId="{AC8C0285-3F77-4513-B130-213AFFCE047D}" type="pres">
      <dgm:prSet presAssocID="{EE8A1D49-CE39-47EE-B892-F6BB01EE125E}" presName="Name0" presStyleCnt="0">
        <dgm:presLayoutVars>
          <dgm:dir/>
          <dgm:resizeHandles val="exact"/>
        </dgm:presLayoutVars>
      </dgm:prSet>
      <dgm:spPr/>
    </dgm:pt>
    <dgm:pt modelId="{ADDF4C4D-C1C1-4D10-B884-51BE43D39875}" type="pres">
      <dgm:prSet presAssocID="{EA06832D-517D-4B16-B43F-A191558F780B}" presName="parAndChTx" presStyleLbl="node1" presStyleIdx="0" presStyleCnt="10">
        <dgm:presLayoutVars>
          <dgm:bulletEnabled val="1"/>
        </dgm:presLayoutVars>
      </dgm:prSet>
      <dgm:spPr/>
      <dgm:t>
        <a:bodyPr/>
        <a:lstStyle/>
        <a:p>
          <a:endParaRPr lang="en-US"/>
        </a:p>
      </dgm:t>
    </dgm:pt>
    <dgm:pt modelId="{FD77B8E5-763A-45E8-BED2-8FB2A0C33B1B}" type="pres">
      <dgm:prSet presAssocID="{96932E01-27A3-4A53-8554-4BE5FBF6AA97}" presName="parAndChSpace" presStyleCnt="0"/>
      <dgm:spPr/>
    </dgm:pt>
    <dgm:pt modelId="{38D4C54B-4B5D-4EF1-AF3A-5E1A3E3DAAA9}" type="pres">
      <dgm:prSet presAssocID="{03BF2B22-ADD2-4DF4-831F-BEA4252CBB56}" presName="parAndChTx" presStyleLbl="node1" presStyleIdx="1" presStyleCnt="10">
        <dgm:presLayoutVars>
          <dgm:bulletEnabled val="1"/>
        </dgm:presLayoutVars>
      </dgm:prSet>
      <dgm:spPr/>
      <dgm:t>
        <a:bodyPr/>
        <a:lstStyle/>
        <a:p>
          <a:endParaRPr lang="en-US"/>
        </a:p>
      </dgm:t>
    </dgm:pt>
    <dgm:pt modelId="{E75401DD-41F5-49C4-A69E-406A7EAD4DEF}" type="pres">
      <dgm:prSet presAssocID="{1E5BE49E-727A-4D34-9821-427A46D33D90}" presName="parAndChSpace" presStyleCnt="0"/>
      <dgm:spPr/>
    </dgm:pt>
    <dgm:pt modelId="{8CE0360F-E42D-49AD-93F0-88D117B6CFA9}" type="pres">
      <dgm:prSet presAssocID="{B3197BF5-9A28-455A-9E9D-F8D3F42096C7}" presName="parAndChTx" presStyleLbl="node1" presStyleIdx="2" presStyleCnt="10">
        <dgm:presLayoutVars>
          <dgm:bulletEnabled val="1"/>
        </dgm:presLayoutVars>
      </dgm:prSet>
      <dgm:spPr/>
      <dgm:t>
        <a:bodyPr/>
        <a:lstStyle/>
        <a:p>
          <a:endParaRPr lang="en-US"/>
        </a:p>
      </dgm:t>
    </dgm:pt>
    <dgm:pt modelId="{FE82460B-E8A2-4B3E-8102-8F2973DC5046}" type="pres">
      <dgm:prSet presAssocID="{829EEA4D-4C79-44D2-BD9C-A52DE967E18D}" presName="parAndChSpace" presStyleCnt="0"/>
      <dgm:spPr/>
    </dgm:pt>
    <dgm:pt modelId="{314AB772-8DD0-4D53-955B-49CBED8BA603}" type="pres">
      <dgm:prSet presAssocID="{D8D4E4D0-47A3-4BFD-A16D-DA8A4042DAA9}" presName="parAndChTx" presStyleLbl="node1" presStyleIdx="3" presStyleCnt="10">
        <dgm:presLayoutVars>
          <dgm:bulletEnabled val="1"/>
        </dgm:presLayoutVars>
      </dgm:prSet>
      <dgm:spPr/>
      <dgm:t>
        <a:bodyPr/>
        <a:lstStyle/>
        <a:p>
          <a:endParaRPr lang="en-US"/>
        </a:p>
      </dgm:t>
    </dgm:pt>
    <dgm:pt modelId="{B924B649-BEE0-4F0D-B39F-0C0C73008D14}" type="pres">
      <dgm:prSet presAssocID="{E740001F-0D66-490B-9FBE-FBC146C9F533}" presName="parAndChSpace" presStyleCnt="0"/>
      <dgm:spPr/>
    </dgm:pt>
    <dgm:pt modelId="{5289E4B4-9650-4DBB-9062-7427114ED884}" type="pres">
      <dgm:prSet presAssocID="{B9C8552D-FBDC-48B3-95F3-352CB74276B5}" presName="parAndChTx" presStyleLbl="node1" presStyleIdx="4" presStyleCnt="10">
        <dgm:presLayoutVars>
          <dgm:bulletEnabled val="1"/>
        </dgm:presLayoutVars>
      </dgm:prSet>
      <dgm:spPr/>
      <dgm:t>
        <a:bodyPr/>
        <a:lstStyle/>
        <a:p>
          <a:endParaRPr lang="en-US"/>
        </a:p>
      </dgm:t>
    </dgm:pt>
    <dgm:pt modelId="{C87FF159-84D3-430D-94D8-D3272E47D177}" type="pres">
      <dgm:prSet presAssocID="{AF50625D-D8E6-4DB7-95A0-961DD4F91249}" presName="parAndChSpace" presStyleCnt="0"/>
      <dgm:spPr/>
    </dgm:pt>
    <dgm:pt modelId="{703E8B90-1446-4413-A38C-B5618A209BF2}" type="pres">
      <dgm:prSet presAssocID="{AF028804-0B79-46EF-A981-ECA1A20E0A9D}" presName="parAndChTx" presStyleLbl="node1" presStyleIdx="5" presStyleCnt="10">
        <dgm:presLayoutVars>
          <dgm:bulletEnabled val="1"/>
        </dgm:presLayoutVars>
      </dgm:prSet>
      <dgm:spPr/>
      <dgm:t>
        <a:bodyPr/>
        <a:lstStyle/>
        <a:p>
          <a:endParaRPr lang="en-US"/>
        </a:p>
      </dgm:t>
    </dgm:pt>
    <dgm:pt modelId="{5725DF0B-C825-4459-9CD1-F2C5E2885263}" type="pres">
      <dgm:prSet presAssocID="{3EA6C32F-6F46-42A7-9DA7-FE92E2C99B92}" presName="parAndChSpace" presStyleCnt="0"/>
      <dgm:spPr/>
    </dgm:pt>
    <dgm:pt modelId="{A4493517-D274-483F-A89D-58F6923DBD46}" type="pres">
      <dgm:prSet presAssocID="{D9EB9A6A-2888-413E-B2E8-31AAF403DC58}" presName="parAndChTx" presStyleLbl="node1" presStyleIdx="6" presStyleCnt="10">
        <dgm:presLayoutVars>
          <dgm:bulletEnabled val="1"/>
        </dgm:presLayoutVars>
      </dgm:prSet>
      <dgm:spPr/>
      <dgm:t>
        <a:bodyPr/>
        <a:lstStyle/>
        <a:p>
          <a:endParaRPr lang="en-US"/>
        </a:p>
      </dgm:t>
    </dgm:pt>
    <dgm:pt modelId="{CCA43630-8E0A-40EA-92C8-A0AA7CD79DA0}" type="pres">
      <dgm:prSet presAssocID="{42ADB7BD-75A7-457A-A46A-D8B15C3F13BE}" presName="parAndChSpace" presStyleCnt="0"/>
      <dgm:spPr/>
    </dgm:pt>
    <dgm:pt modelId="{39974C67-7215-480E-BAE6-02F9D754A17A}" type="pres">
      <dgm:prSet presAssocID="{8CD0AE68-5772-4539-8D3D-FCE57AF39575}" presName="parAndChTx" presStyleLbl="node1" presStyleIdx="7" presStyleCnt="10">
        <dgm:presLayoutVars>
          <dgm:bulletEnabled val="1"/>
        </dgm:presLayoutVars>
      </dgm:prSet>
      <dgm:spPr/>
      <dgm:t>
        <a:bodyPr/>
        <a:lstStyle/>
        <a:p>
          <a:endParaRPr lang="en-US"/>
        </a:p>
      </dgm:t>
    </dgm:pt>
    <dgm:pt modelId="{C2FA54E9-3B4D-42B4-A4B8-CC476ED47EC3}" type="pres">
      <dgm:prSet presAssocID="{348CD198-1AC0-4D70-9B4A-5594548A2061}" presName="parAndChSpace" presStyleCnt="0"/>
      <dgm:spPr/>
    </dgm:pt>
    <dgm:pt modelId="{6248CAE4-1320-41B6-B19C-48E049091844}" type="pres">
      <dgm:prSet presAssocID="{3531A85C-76EF-4AEF-B773-DB27ECB36D08}" presName="parAndChTx" presStyleLbl="node1" presStyleIdx="8" presStyleCnt="10">
        <dgm:presLayoutVars>
          <dgm:bulletEnabled val="1"/>
        </dgm:presLayoutVars>
      </dgm:prSet>
      <dgm:spPr/>
      <dgm:t>
        <a:bodyPr/>
        <a:lstStyle/>
        <a:p>
          <a:endParaRPr lang="en-US"/>
        </a:p>
      </dgm:t>
    </dgm:pt>
    <dgm:pt modelId="{9A2440E9-1257-4DCD-BACD-956E6DF789E4}" type="pres">
      <dgm:prSet presAssocID="{73B7D1EF-ADF4-4C95-A85E-6CDE0EB0C7BC}" presName="parAndChSpace" presStyleCnt="0"/>
      <dgm:spPr/>
    </dgm:pt>
    <dgm:pt modelId="{0582DE8B-3E7F-4831-8E7F-29AA13BDF106}" type="pres">
      <dgm:prSet presAssocID="{E8C0D6EB-FA15-4EA1-AE3E-08FABDB26ADC}" presName="parAndChTx" presStyleLbl="node1" presStyleIdx="9" presStyleCnt="10">
        <dgm:presLayoutVars>
          <dgm:bulletEnabled val="1"/>
        </dgm:presLayoutVars>
      </dgm:prSet>
      <dgm:spPr/>
      <dgm:t>
        <a:bodyPr/>
        <a:lstStyle/>
        <a:p>
          <a:endParaRPr lang="en-US"/>
        </a:p>
      </dgm:t>
    </dgm:pt>
  </dgm:ptLst>
  <dgm:cxnLst>
    <dgm:cxn modelId="{B32BA120-A76A-414C-9E04-98549783C8D3}" type="presOf" srcId="{03BF2B22-ADD2-4DF4-831F-BEA4252CBB56}" destId="{38D4C54B-4B5D-4EF1-AF3A-5E1A3E3DAAA9}" srcOrd="0" destOrd="0" presId="urn:microsoft.com/office/officeart/2005/8/layout/hChevron3"/>
    <dgm:cxn modelId="{D5D0CC79-BAA6-4BB8-B261-2E7A31332A64}" srcId="{EA06832D-517D-4B16-B43F-A191558F780B}" destId="{70A2093C-DF04-4392-8B41-6C1D4DB21C99}" srcOrd="0" destOrd="0" parTransId="{5E9FA717-1636-4865-A820-41FB4B77D871}" sibTransId="{B24720E3-23BD-4640-B532-3D563F6D9C75}"/>
    <dgm:cxn modelId="{4685ED32-E2D4-584F-A63C-EF177E095800}" type="presOf" srcId="{B3197BF5-9A28-455A-9E9D-F8D3F42096C7}" destId="{8CE0360F-E42D-49AD-93F0-88D117B6CFA9}" srcOrd="0" destOrd="0" presId="urn:microsoft.com/office/officeart/2005/8/layout/hChevron3"/>
    <dgm:cxn modelId="{73BE6D4E-6385-994E-A03F-950FA0EF5B8A}" type="presOf" srcId="{8CD0AE68-5772-4539-8D3D-FCE57AF39575}" destId="{39974C67-7215-480E-BAE6-02F9D754A17A}" srcOrd="0" destOrd="0" presId="urn:microsoft.com/office/officeart/2005/8/layout/hChevron3"/>
    <dgm:cxn modelId="{732E04CC-F965-BB4D-A0EA-F60785425DB6}" type="presOf" srcId="{EE8A1D49-CE39-47EE-B892-F6BB01EE125E}" destId="{AC8C0285-3F77-4513-B130-213AFFCE047D}" srcOrd="0" destOrd="0" presId="urn:microsoft.com/office/officeart/2005/8/layout/hChevron3"/>
    <dgm:cxn modelId="{B8ABC0F0-BB68-B649-96BA-94F4755F8055}" type="presOf" srcId="{D9EB9A6A-2888-413E-B2E8-31AAF403DC58}" destId="{A4493517-D274-483F-A89D-58F6923DBD46}" srcOrd="0" destOrd="0" presId="urn:microsoft.com/office/officeart/2005/8/layout/hChevron3"/>
    <dgm:cxn modelId="{27EDEB90-6213-154B-8A0F-6B9E449E4120}" type="presOf" srcId="{70A2093C-DF04-4392-8B41-6C1D4DB21C99}" destId="{ADDF4C4D-C1C1-4D10-B884-51BE43D39875}" srcOrd="0" destOrd="1" presId="urn:microsoft.com/office/officeart/2005/8/layout/hChevron3"/>
    <dgm:cxn modelId="{12DA45B4-B5D7-4F3A-98A7-02643B2A9DE8}" srcId="{EE8A1D49-CE39-47EE-B892-F6BB01EE125E}" destId="{3531A85C-76EF-4AEF-B773-DB27ECB36D08}" srcOrd="8" destOrd="0" parTransId="{59A1257E-3D00-4E35-AC9D-7B8FCCE6D307}" sibTransId="{73B7D1EF-ADF4-4C95-A85E-6CDE0EB0C7BC}"/>
    <dgm:cxn modelId="{212A07EC-3986-44EB-8D84-846CD3637922}" srcId="{EE8A1D49-CE39-47EE-B892-F6BB01EE125E}" destId="{EA06832D-517D-4B16-B43F-A191558F780B}" srcOrd="0" destOrd="0" parTransId="{4531F8C0-B8C6-4DD3-B6F7-F456925CE225}" sibTransId="{96932E01-27A3-4A53-8554-4BE5FBF6AA97}"/>
    <dgm:cxn modelId="{4C5CB345-A4F8-4A45-8C22-40EECD3F5D9E}" type="presOf" srcId="{3531A85C-76EF-4AEF-B773-DB27ECB36D08}" destId="{6248CAE4-1320-41B6-B19C-48E049091844}" srcOrd="0" destOrd="0" presId="urn:microsoft.com/office/officeart/2005/8/layout/hChevron3"/>
    <dgm:cxn modelId="{02031ACA-986C-2144-A7E9-D7DC77DEBED2}" srcId="{EA06832D-517D-4B16-B43F-A191558F780B}" destId="{4606FCFE-BC80-E047-BDC2-DBC04392A5B3}" srcOrd="1" destOrd="0" parTransId="{CAB6517B-A4F1-C043-A443-F7892A8D81B1}" sibTransId="{E7EE8560-6542-8846-B11F-8F372A6ED8A4}"/>
    <dgm:cxn modelId="{26BE89A6-ECD8-2949-B0D9-39BC436FA4CC}" type="presOf" srcId="{E8C0D6EB-FA15-4EA1-AE3E-08FABDB26ADC}" destId="{0582DE8B-3E7F-4831-8E7F-29AA13BDF106}" srcOrd="0" destOrd="0" presId="urn:microsoft.com/office/officeart/2005/8/layout/hChevron3"/>
    <dgm:cxn modelId="{8A0044F6-4591-E54A-9491-F22A1715E92B}" type="presOf" srcId="{F0612730-AD6B-41C3-B215-257CDDE58AE2}" destId="{ADDF4C4D-C1C1-4D10-B884-51BE43D39875}" srcOrd="0" destOrd="3" presId="urn:microsoft.com/office/officeart/2005/8/layout/hChevron3"/>
    <dgm:cxn modelId="{DC4304F5-CFCC-4577-BC2B-290CE8DC3294}" srcId="{EE8A1D49-CE39-47EE-B892-F6BB01EE125E}" destId="{8CD0AE68-5772-4539-8D3D-FCE57AF39575}" srcOrd="7" destOrd="0" parTransId="{506DB5F6-27A8-4213-8FA6-726BAF8D3B87}" sibTransId="{348CD198-1AC0-4D70-9B4A-5594548A2061}"/>
    <dgm:cxn modelId="{94D22984-2832-E443-A650-CE0F8FB2A377}" type="presOf" srcId="{EA06832D-517D-4B16-B43F-A191558F780B}" destId="{ADDF4C4D-C1C1-4D10-B884-51BE43D39875}" srcOrd="0" destOrd="0" presId="urn:microsoft.com/office/officeart/2005/8/layout/hChevron3"/>
    <dgm:cxn modelId="{7A19796B-3B3C-4B1E-97D3-0688551B0F96}" srcId="{EE8A1D49-CE39-47EE-B892-F6BB01EE125E}" destId="{E8C0D6EB-FA15-4EA1-AE3E-08FABDB26ADC}" srcOrd="9" destOrd="0" parTransId="{A346BBBC-667F-408B-8FA4-C8725F42926D}" sibTransId="{75A8ABA2-DDEE-4E08-98F6-7E975F7ABB1F}"/>
    <dgm:cxn modelId="{889ECAB0-A91A-E045-B99A-D19B8AF02042}" type="presOf" srcId="{AF028804-0B79-46EF-A981-ECA1A20E0A9D}" destId="{703E8B90-1446-4413-A38C-B5618A209BF2}" srcOrd="0" destOrd="0" presId="urn:microsoft.com/office/officeart/2005/8/layout/hChevron3"/>
    <dgm:cxn modelId="{F1DF9D17-3DB0-4DE0-9914-CFE6A6A3DC85}" srcId="{EE8A1D49-CE39-47EE-B892-F6BB01EE125E}" destId="{B9C8552D-FBDC-48B3-95F3-352CB74276B5}" srcOrd="4" destOrd="0" parTransId="{21E0CD60-DF25-4892-836B-CD626246C6CC}" sibTransId="{AF50625D-D8E6-4DB7-95A0-961DD4F91249}"/>
    <dgm:cxn modelId="{57492C87-ED7B-4A1F-A537-9D2BC4FCAAD3}" srcId="{EE8A1D49-CE39-47EE-B892-F6BB01EE125E}" destId="{B3197BF5-9A28-455A-9E9D-F8D3F42096C7}" srcOrd="2" destOrd="0" parTransId="{A33736AC-AA2F-451A-9C6D-5D0EAD6D49DE}" sibTransId="{829EEA4D-4C79-44D2-BD9C-A52DE967E18D}"/>
    <dgm:cxn modelId="{7DB12888-2520-4DAE-AACA-A143496DBE07}" srcId="{EE8A1D49-CE39-47EE-B892-F6BB01EE125E}" destId="{03BF2B22-ADD2-4DF4-831F-BEA4252CBB56}" srcOrd="1" destOrd="0" parTransId="{46830032-74F7-4301-B1CA-AA8FD5524379}" sibTransId="{1E5BE49E-727A-4D34-9821-427A46D33D90}"/>
    <dgm:cxn modelId="{42910ABC-57AB-4509-B262-1AABB00139D3}" srcId="{EE8A1D49-CE39-47EE-B892-F6BB01EE125E}" destId="{AF028804-0B79-46EF-A981-ECA1A20E0A9D}" srcOrd="5" destOrd="0" parTransId="{C12A6825-36E8-4E2F-BA28-EBBE7248BFDA}" sibTransId="{3EA6C32F-6F46-42A7-9DA7-FE92E2C99B92}"/>
    <dgm:cxn modelId="{1923DF80-3E93-413D-A886-7AF085E6A4D9}" srcId="{EA06832D-517D-4B16-B43F-A191558F780B}" destId="{F0612730-AD6B-41C3-B215-257CDDE58AE2}" srcOrd="2" destOrd="0" parTransId="{44C1D14B-8DCE-4ED4-8EAE-D58B51D5AC15}" sibTransId="{5909B584-E3D0-435B-97E3-93FD27855A79}"/>
    <dgm:cxn modelId="{B2FB6E0B-1043-FF4A-8054-F539E1990CDE}" type="presOf" srcId="{B9C8552D-FBDC-48B3-95F3-352CB74276B5}" destId="{5289E4B4-9650-4DBB-9062-7427114ED884}" srcOrd="0" destOrd="0" presId="urn:microsoft.com/office/officeart/2005/8/layout/hChevron3"/>
    <dgm:cxn modelId="{B206F38C-66A4-4EA9-AEE6-83A855956E0A}" srcId="{EE8A1D49-CE39-47EE-B892-F6BB01EE125E}" destId="{D9EB9A6A-2888-413E-B2E8-31AAF403DC58}" srcOrd="6" destOrd="0" parTransId="{FAFA1D37-E59B-4734-B1DB-2748504C3625}" sibTransId="{42ADB7BD-75A7-457A-A46A-D8B15C3F13BE}"/>
    <dgm:cxn modelId="{0820D3DF-C653-9C47-A188-EBC0C76F76EF}" type="presOf" srcId="{D8D4E4D0-47A3-4BFD-A16D-DA8A4042DAA9}" destId="{314AB772-8DD0-4D53-955B-49CBED8BA603}" srcOrd="0" destOrd="0" presId="urn:microsoft.com/office/officeart/2005/8/layout/hChevron3"/>
    <dgm:cxn modelId="{67C9C660-43C3-4E84-B8FA-483C42D380CB}" srcId="{EE8A1D49-CE39-47EE-B892-F6BB01EE125E}" destId="{D8D4E4D0-47A3-4BFD-A16D-DA8A4042DAA9}" srcOrd="3" destOrd="0" parTransId="{413060DA-8FF1-476A-A3AB-C669BBBF0FDD}" sibTransId="{E740001F-0D66-490B-9FBE-FBC146C9F533}"/>
    <dgm:cxn modelId="{D5AE9563-CC34-024F-9944-F7CDA44B75B1}" type="presOf" srcId="{4606FCFE-BC80-E047-BDC2-DBC04392A5B3}" destId="{ADDF4C4D-C1C1-4D10-B884-51BE43D39875}" srcOrd="0" destOrd="2" presId="urn:microsoft.com/office/officeart/2005/8/layout/hChevron3"/>
    <dgm:cxn modelId="{C1709FC4-D1C7-7D44-BB63-480A9CF52E6A}" type="presParOf" srcId="{AC8C0285-3F77-4513-B130-213AFFCE047D}" destId="{ADDF4C4D-C1C1-4D10-B884-51BE43D39875}" srcOrd="0" destOrd="0" presId="urn:microsoft.com/office/officeart/2005/8/layout/hChevron3"/>
    <dgm:cxn modelId="{8D92FE9A-4F32-364B-9915-9EBC835C00C6}" type="presParOf" srcId="{AC8C0285-3F77-4513-B130-213AFFCE047D}" destId="{FD77B8E5-763A-45E8-BED2-8FB2A0C33B1B}" srcOrd="1" destOrd="0" presId="urn:microsoft.com/office/officeart/2005/8/layout/hChevron3"/>
    <dgm:cxn modelId="{CEC84A5A-D9CC-C041-B6DF-119F15D1C2E9}" type="presParOf" srcId="{AC8C0285-3F77-4513-B130-213AFFCE047D}" destId="{38D4C54B-4B5D-4EF1-AF3A-5E1A3E3DAAA9}" srcOrd="2" destOrd="0" presId="urn:microsoft.com/office/officeart/2005/8/layout/hChevron3"/>
    <dgm:cxn modelId="{B8456816-87AD-0E4C-A792-2F6F66192EF3}" type="presParOf" srcId="{AC8C0285-3F77-4513-B130-213AFFCE047D}" destId="{E75401DD-41F5-49C4-A69E-406A7EAD4DEF}" srcOrd="3" destOrd="0" presId="urn:microsoft.com/office/officeart/2005/8/layout/hChevron3"/>
    <dgm:cxn modelId="{10438325-962C-EB42-BC25-06D0EEE41E24}" type="presParOf" srcId="{AC8C0285-3F77-4513-B130-213AFFCE047D}" destId="{8CE0360F-E42D-49AD-93F0-88D117B6CFA9}" srcOrd="4" destOrd="0" presId="urn:microsoft.com/office/officeart/2005/8/layout/hChevron3"/>
    <dgm:cxn modelId="{D33794C5-E040-7847-8526-C372170F2976}" type="presParOf" srcId="{AC8C0285-3F77-4513-B130-213AFFCE047D}" destId="{FE82460B-E8A2-4B3E-8102-8F2973DC5046}" srcOrd="5" destOrd="0" presId="urn:microsoft.com/office/officeart/2005/8/layout/hChevron3"/>
    <dgm:cxn modelId="{49B42960-498D-244C-8DEF-7111314AD07E}" type="presParOf" srcId="{AC8C0285-3F77-4513-B130-213AFFCE047D}" destId="{314AB772-8DD0-4D53-955B-49CBED8BA603}" srcOrd="6" destOrd="0" presId="urn:microsoft.com/office/officeart/2005/8/layout/hChevron3"/>
    <dgm:cxn modelId="{EEADC52D-29C2-1742-8C3C-A96AD2100927}" type="presParOf" srcId="{AC8C0285-3F77-4513-B130-213AFFCE047D}" destId="{B924B649-BEE0-4F0D-B39F-0C0C73008D14}" srcOrd="7" destOrd="0" presId="urn:microsoft.com/office/officeart/2005/8/layout/hChevron3"/>
    <dgm:cxn modelId="{CC1A018A-358E-7B48-9850-9D15BD1BE9B6}" type="presParOf" srcId="{AC8C0285-3F77-4513-B130-213AFFCE047D}" destId="{5289E4B4-9650-4DBB-9062-7427114ED884}" srcOrd="8" destOrd="0" presId="urn:microsoft.com/office/officeart/2005/8/layout/hChevron3"/>
    <dgm:cxn modelId="{C3125D21-18FF-8342-8286-7718189A8618}" type="presParOf" srcId="{AC8C0285-3F77-4513-B130-213AFFCE047D}" destId="{C87FF159-84D3-430D-94D8-D3272E47D177}" srcOrd="9" destOrd="0" presId="urn:microsoft.com/office/officeart/2005/8/layout/hChevron3"/>
    <dgm:cxn modelId="{2B352EFD-102B-134F-9FCA-4B0FAEA0B40E}" type="presParOf" srcId="{AC8C0285-3F77-4513-B130-213AFFCE047D}" destId="{703E8B90-1446-4413-A38C-B5618A209BF2}" srcOrd="10" destOrd="0" presId="urn:microsoft.com/office/officeart/2005/8/layout/hChevron3"/>
    <dgm:cxn modelId="{4C818A92-641B-5C43-9D84-3859C120FE61}" type="presParOf" srcId="{AC8C0285-3F77-4513-B130-213AFFCE047D}" destId="{5725DF0B-C825-4459-9CD1-F2C5E2885263}" srcOrd="11" destOrd="0" presId="urn:microsoft.com/office/officeart/2005/8/layout/hChevron3"/>
    <dgm:cxn modelId="{3F31D1C2-B314-0440-A52C-6754FB428328}" type="presParOf" srcId="{AC8C0285-3F77-4513-B130-213AFFCE047D}" destId="{A4493517-D274-483F-A89D-58F6923DBD46}" srcOrd="12" destOrd="0" presId="urn:microsoft.com/office/officeart/2005/8/layout/hChevron3"/>
    <dgm:cxn modelId="{5AE5372D-3ABC-4742-862D-2142A594AAE3}" type="presParOf" srcId="{AC8C0285-3F77-4513-B130-213AFFCE047D}" destId="{CCA43630-8E0A-40EA-92C8-A0AA7CD79DA0}" srcOrd="13" destOrd="0" presId="urn:microsoft.com/office/officeart/2005/8/layout/hChevron3"/>
    <dgm:cxn modelId="{19D13DA3-87D4-8942-9079-CD382DE590E2}" type="presParOf" srcId="{AC8C0285-3F77-4513-B130-213AFFCE047D}" destId="{39974C67-7215-480E-BAE6-02F9D754A17A}" srcOrd="14" destOrd="0" presId="urn:microsoft.com/office/officeart/2005/8/layout/hChevron3"/>
    <dgm:cxn modelId="{8C65047C-33CF-1B43-BCDB-ECABDE72EADA}" type="presParOf" srcId="{AC8C0285-3F77-4513-B130-213AFFCE047D}" destId="{C2FA54E9-3B4D-42B4-A4B8-CC476ED47EC3}" srcOrd="15" destOrd="0" presId="urn:microsoft.com/office/officeart/2005/8/layout/hChevron3"/>
    <dgm:cxn modelId="{EFA4D4D4-3A60-C949-8036-E649EDA14075}" type="presParOf" srcId="{AC8C0285-3F77-4513-B130-213AFFCE047D}" destId="{6248CAE4-1320-41B6-B19C-48E049091844}" srcOrd="16" destOrd="0" presId="urn:microsoft.com/office/officeart/2005/8/layout/hChevron3"/>
    <dgm:cxn modelId="{77BCD341-A928-5D4B-BFDA-ADA88B95B02B}" type="presParOf" srcId="{AC8C0285-3F77-4513-B130-213AFFCE047D}" destId="{9A2440E9-1257-4DCD-BACD-956E6DF789E4}" srcOrd="17" destOrd="0" presId="urn:microsoft.com/office/officeart/2005/8/layout/hChevron3"/>
    <dgm:cxn modelId="{63B670DF-B4B5-0047-8D27-2C6989EC69B5}" type="presParOf" srcId="{AC8C0285-3F77-4513-B130-213AFFCE047D}" destId="{0582DE8B-3E7F-4831-8E7F-29AA13BDF106}" srcOrd="1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F42EBB-48C4-4C0C-B90F-43FA998B76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D85CEB6-1F79-4091-858B-CECC3D340F3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Category 1</a:t>
          </a:r>
        </a:p>
      </dgm:t>
    </dgm:pt>
    <dgm:pt modelId="{7EE77768-558A-42FF-B6E2-2ED39025ADA5}" type="parTrans" cxnId="{F8B07670-F762-45E3-B28B-6B4AA7303302}">
      <dgm:prSet/>
      <dgm:spPr/>
      <dgm:t>
        <a:bodyPr/>
        <a:lstStyle/>
        <a:p>
          <a:endParaRPr lang="en-US"/>
        </a:p>
      </dgm:t>
    </dgm:pt>
    <dgm:pt modelId="{174A4ADC-6FD0-42CC-A2C5-64AA10F50AD4}" type="sibTrans" cxnId="{F8B07670-F762-45E3-B28B-6B4AA7303302}">
      <dgm:prSet/>
      <dgm:spPr/>
      <dgm:t>
        <a:bodyPr/>
        <a:lstStyle/>
        <a:p>
          <a:endParaRPr lang="en-US"/>
        </a:p>
      </dgm:t>
    </dgm:pt>
    <dgm:pt modelId="{3818242C-6847-46D8-B9F4-0F0C530AA57A}">
      <dgm:prSet phldrT="[Text]"/>
      <dgm:spPr/>
      <dgm:t>
        <a:bodyPr/>
        <a:lstStyle/>
        <a:p>
          <a:r>
            <a:rPr lang="en-US" dirty="0"/>
            <a:t>Document 1</a:t>
          </a:r>
        </a:p>
      </dgm:t>
    </dgm:pt>
    <dgm:pt modelId="{F0EFD320-F353-4C3F-BBCA-18E5E2E52EFA}" type="parTrans" cxnId="{6DEC82B4-2503-4BF3-9CB9-930CAB67B236}">
      <dgm:prSet/>
      <dgm:spPr/>
      <dgm:t>
        <a:bodyPr/>
        <a:lstStyle/>
        <a:p>
          <a:endParaRPr lang="en-US"/>
        </a:p>
      </dgm:t>
    </dgm:pt>
    <dgm:pt modelId="{A5B7B003-6351-4C03-B501-306CC3A0A02B}" type="sibTrans" cxnId="{6DEC82B4-2503-4BF3-9CB9-930CAB67B236}">
      <dgm:prSet/>
      <dgm:spPr/>
      <dgm:t>
        <a:bodyPr/>
        <a:lstStyle/>
        <a:p>
          <a:endParaRPr lang="en-US"/>
        </a:p>
      </dgm:t>
    </dgm:pt>
    <dgm:pt modelId="{6DE2018B-6397-4F30-8E93-B758774FFABE}">
      <dgm:prSet phldrT="[Text]"/>
      <dgm:spPr/>
      <dgm:t>
        <a:bodyPr/>
        <a:lstStyle/>
        <a:p>
          <a:r>
            <a:rPr lang="en-US" dirty="0"/>
            <a:t>Document 2</a:t>
          </a:r>
        </a:p>
      </dgm:t>
    </dgm:pt>
    <dgm:pt modelId="{5FE30D34-A3EB-4739-8E82-B26873A8431E}" type="parTrans" cxnId="{FA084FAC-0CF8-45AB-A967-B60A816EC18D}">
      <dgm:prSet/>
      <dgm:spPr/>
      <dgm:t>
        <a:bodyPr/>
        <a:lstStyle/>
        <a:p>
          <a:endParaRPr lang="en-US"/>
        </a:p>
      </dgm:t>
    </dgm:pt>
    <dgm:pt modelId="{BE4451AF-3C42-4EB2-B6EA-02413DA3832F}" type="sibTrans" cxnId="{FA084FAC-0CF8-45AB-A967-B60A816EC18D}">
      <dgm:prSet/>
      <dgm:spPr/>
      <dgm:t>
        <a:bodyPr/>
        <a:lstStyle/>
        <a:p>
          <a:endParaRPr lang="en-US"/>
        </a:p>
      </dgm:t>
    </dgm:pt>
    <dgm:pt modelId="{F99B4465-35D0-4B5D-9B40-E2E718102D77}">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Category 2</a:t>
          </a:r>
        </a:p>
      </dgm:t>
    </dgm:pt>
    <dgm:pt modelId="{4F540E23-54BC-4B48-8E8E-92F30B4E89B4}" type="parTrans" cxnId="{B54A39D7-6850-4BC8-8F58-83F7D919C905}">
      <dgm:prSet/>
      <dgm:spPr/>
      <dgm:t>
        <a:bodyPr/>
        <a:lstStyle/>
        <a:p>
          <a:endParaRPr lang="en-US"/>
        </a:p>
      </dgm:t>
    </dgm:pt>
    <dgm:pt modelId="{D5EE93A3-BD03-4507-BF34-ACA0D6278362}" type="sibTrans" cxnId="{B54A39D7-6850-4BC8-8F58-83F7D919C905}">
      <dgm:prSet/>
      <dgm:spPr/>
      <dgm:t>
        <a:bodyPr/>
        <a:lstStyle/>
        <a:p>
          <a:endParaRPr lang="en-US"/>
        </a:p>
      </dgm:t>
    </dgm:pt>
    <dgm:pt modelId="{651148CE-44BD-42AE-85AE-D182D8AC7A71}">
      <dgm:prSet phldrT="[Text]"/>
      <dgm:spPr/>
      <dgm:t>
        <a:bodyPr/>
        <a:lstStyle/>
        <a:p>
          <a:r>
            <a:rPr lang="en-US" dirty="0"/>
            <a:t>Document 1</a:t>
          </a:r>
        </a:p>
      </dgm:t>
    </dgm:pt>
    <dgm:pt modelId="{D9240DA8-58CB-4FB6-BDAE-8395F26BEE21}" type="parTrans" cxnId="{69DED145-959C-42A4-AA03-32B37D5870F1}">
      <dgm:prSet/>
      <dgm:spPr/>
      <dgm:t>
        <a:bodyPr/>
        <a:lstStyle/>
        <a:p>
          <a:endParaRPr lang="en-US"/>
        </a:p>
      </dgm:t>
    </dgm:pt>
    <dgm:pt modelId="{49A9622F-6993-4354-BE87-1943337D6A26}" type="sibTrans" cxnId="{69DED145-959C-42A4-AA03-32B37D5870F1}">
      <dgm:prSet/>
      <dgm:spPr/>
      <dgm:t>
        <a:bodyPr/>
        <a:lstStyle/>
        <a:p>
          <a:endParaRPr lang="en-US"/>
        </a:p>
      </dgm:t>
    </dgm:pt>
    <dgm:pt modelId="{5925E06B-A5CA-4533-B8E4-1695C4EC9D24}">
      <dgm:prSet phldrT="[Text]"/>
      <dgm:spPr/>
      <dgm:t>
        <a:bodyPr/>
        <a:lstStyle/>
        <a:p>
          <a:r>
            <a:rPr lang="en-US" dirty="0"/>
            <a:t>Document 2</a:t>
          </a:r>
        </a:p>
      </dgm:t>
    </dgm:pt>
    <dgm:pt modelId="{6875BECB-1B96-4565-AD9D-2542CA53090C}" type="parTrans" cxnId="{82676F04-167C-4AAB-828B-B59F2D2DA77A}">
      <dgm:prSet/>
      <dgm:spPr/>
      <dgm:t>
        <a:bodyPr/>
        <a:lstStyle/>
        <a:p>
          <a:endParaRPr lang="en-US"/>
        </a:p>
      </dgm:t>
    </dgm:pt>
    <dgm:pt modelId="{D2A44995-0EC3-4CC0-A151-83D4E9015873}" type="sibTrans" cxnId="{82676F04-167C-4AAB-828B-B59F2D2DA77A}">
      <dgm:prSet/>
      <dgm:spPr/>
      <dgm:t>
        <a:bodyPr/>
        <a:lstStyle/>
        <a:p>
          <a:endParaRPr lang="en-US"/>
        </a:p>
      </dgm:t>
    </dgm:pt>
    <dgm:pt modelId="{D03E8A0B-DD9B-45E5-92D3-7817B1CA4386}">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Category …</a:t>
          </a:r>
        </a:p>
      </dgm:t>
    </dgm:pt>
    <dgm:pt modelId="{DB927F12-1DC2-4CF8-9190-BAFF8FAAEE62}" type="parTrans" cxnId="{BA3A97E0-CCD7-4498-907C-531E26467C50}">
      <dgm:prSet/>
      <dgm:spPr/>
      <dgm:t>
        <a:bodyPr/>
        <a:lstStyle/>
        <a:p>
          <a:endParaRPr lang="en-US"/>
        </a:p>
      </dgm:t>
    </dgm:pt>
    <dgm:pt modelId="{0B0A9588-B82D-4E2E-9DEC-1D79B6F35CD3}" type="sibTrans" cxnId="{BA3A97E0-CCD7-4498-907C-531E26467C50}">
      <dgm:prSet/>
      <dgm:spPr/>
      <dgm:t>
        <a:bodyPr/>
        <a:lstStyle/>
        <a:p>
          <a:endParaRPr lang="en-US"/>
        </a:p>
      </dgm:t>
    </dgm:pt>
    <dgm:pt modelId="{EE875308-A266-444C-97D9-8C76419366EA}">
      <dgm:prSet phldrT="[Text]"/>
      <dgm:spPr/>
      <dgm:t>
        <a:bodyPr/>
        <a:lstStyle/>
        <a:p>
          <a:r>
            <a:rPr lang="en-US" dirty="0"/>
            <a:t>Document</a:t>
          </a:r>
        </a:p>
      </dgm:t>
    </dgm:pt>
    <dgm:pt modelId="{721C37F8-1EFF-438C-96A1-C8A680882027}" type="parTrans" cxnId="{6EF42AFD-271E-4A2D-921C-24B6E8E92376}">
      <dgm:prSet/>
      <dgm:spPr/>
      <dgm:t>
        <a:bodyPr/>
        <a:lstStyle/>
        <a:p>
          <a:endParaRPr lang="en-US"/>
        </a:p>
      </dgm:t>
    </dgm:pt>
    <dgm:pt modelId="{34A0515B-FC61-4EEC-AB42-78A31AA4D365}" type="sibTrans" cxnId="{6EF42AFD-271E-4A2D-921C-24B6E8E92376}">
      <dgm:prSet/>
      <dgm:spPr/>
      <dgm:t>
        <a:bodyPr/>
        <a:lstStyle/>
        <a:p>
          <a:endParaRPr lang="en-US"/>
        </a:p>
      </dgm:t>
    </dgm:pt>
    <dgm:pt modelId="{235C738B-E9AC-42AB-9AF0-9F811D993A42}">
      <dgm:prSet phldrT="[Text]"/>
      <dgm:spPr/>
      <dgm:t>
        <a:bodyPr/>
        <a:lstStyle/>
        <a:p>
          <a:r>
            <a:rPr lang="en-US" dirty="0"/>
            <a:t>Document</a:t>
          </a:r>
        </a:p>
      </dgm:t>
    </dgm:pt>
    <dgm:pt modelId="{9BB15C8B-451A-4C95-BE0B-233CF3351284}" type="parTrans" cxnId="{3AEDEC2D-85AE-4BF5-9B64-5BD1BE9E27F1}">
      <dgm:prSet/>
      <dgm:spPr/>
      <dgm:t>
        <a:bodyPr/>
        <a:lstStyle/>
        <a:p>
          <a:endParaRPr lang="en-US"/>
        </a:p>
      </dgm:t>
    </dgm:pt>
    <dgm:pt modelId="{2C03631C-810E-46B9-A3B3-4C6B218AD31F}" type="sibTrans" cxnId="{3AEDEC2D-85AE-4BF5-9B64-5BD1BE9E27F1}">
      <dgm:prSet/>
      <dgm:spPr/>
      <dgm:t>
        <a:bodyPr/>
        <a:lstStyle/>
        <a:p>
          <a:endParaRPr lang="en-US"/>
        </a:p>
      </dgm:t>
    </dgm:pt>
    <dgm:pt modelId="{78AD70B4-2836-43E7-BDDD-CF6A5C926341}">
      <dgm:prSet phldrT="[Text]"/>
      <dgm:spPr/>
      <dgm:t>
        <a:bodyPr/>
        <a:lstStyle/>
        <a:p>
          <a:r>
            <a:rPr lang="en-US" dirty="0"/>
            <a:t>Document …</a:t>
          </a:r>
        </a:p>
      </dgm:t>
    </dgm:pt>
    <dgm:pt modelId="{AFD6E93F-8DBE-47BE-9CC1-695E9FD27A43}" type="parTrans" cxnId="{2779EE3D-934B-4C0C-9980-3B46587F3BB7}">
      <dgm:prSet/>
      <dgm:spPr/>
      <dgm:t>
        <a:bodyPr/>
        <a:lstStyle/>
        <a:p>
          <a:endParaRPr lang="en-US"/>
        </a:p>
      </dgm:t>
    </dgm:pt>
    <dgm:pt modelId="{AA2D9682-3008-44E9-8E18-9CD4820C1F3F}" type="sibTrans" cxnId="{2779EE3D-934B-4C0C-9980-3B46587F3BB7}">
      <dgm:prSet/>
      <dgm:spPr/>
      <dgm:t>
        <a:bodyPr/>
        <a:lstStyle/>
        <a:p>
          <a:endParaRPr lang="en-US"/>
        </a:p>
      </dgm:t>
    </dgm:pt>
    <dgm:pt modelId="{84DD1E32-61BA-474F-AC14-7E2C2CAF366B}" type="pres">
      <dgm:prSet presAssocID="{71F42EBB-48C4-4C0C-B90F-43FA998B76D5}" presName="Name0" presStyleCnt="0">
        <dgm:presLayoutVars>
          <dgm:dir/>
          <dgm:animLvl val="lvl"/>
          <dgm:resizeHandles val="exact"/>
        </dgm:presLayoutVars>
      </dgm:prSet>
      <dgm:spPr/>
      <dgm:t>
        <a:bodyPr/>
        <a:lstStyle/>
        <a:p>
          <a:endParaRPr lang="en-US"/>
        </a:p>
      </dgm:t>
    </dgm:pt>
    <dgm:pt modelId="{DAAD6892-EF68-4D63-B3CB-36392BA50371}" type="pres">
      <dgm:prSet presAssocID="{4D85CEB6-1F79-4091-858B-CECC3D340F38}" presName="composite" presStyleCnt="0"/>
      <dgm:spPr/>
    </dgm:pt>
    <dgm:pt modelId="{60A78B03-32E9-495E-ACC8-A7ECA8E8FF18}" type="pres">
      <dgm:prSet presAssocID="{4D85CEB6-1F79-4091-858B-CECC3D340F38}" presName="parTx" presStyleLbl="alignNode1" presStyleIdx="0" presStyleCnt="3">
        <dgm:presLayoutVars>
          <dgm:chMax val="0"/>
          <dgm:chPref val="0"/>
          <dgm:bulletEnabled val="1"/>
        </dgm:presLayoutVars>
      </dgm:prSet>
      <dgm:spPr/>
      <dgm:t>
        <a:bodyPr/>
        <a:lstStyle/>
        <a:p>
          <a:endParaRPr lang="en-US"/>
        </a:p>
      </dgm:t>
    </dgm:pt>
    <dgm:pt modelId="{0E0644AB-CFA0-4BE4-B0BA-2947FE4890B1}" type="pres">
      <dgm:prSet presAssocID="{4D85CEB6-1F79-4091-858B-CECC3D340F38}" presName="desTx" presStyleLbl="alignAccFollowNode1" presStyleIdx="0" presStyleCnt="3" custLinFactNeighborX="-7917" custLinFactNeighborY="2335">
        <dgm:presLayoutVars>
          <dgm:bulletEnabled val="1"/>
        </dgm:presLayoutVars>
      </dgm:prSet>
      <dgm:spPr/>
      <dgm:t>
        <a:bodyPr/>
        <a:lstStyle/>
        <a:p>
          <a:endParaRPr lang="en-US"/>
        </a:p>
      </dgm:t>
    </dgm:pt>
    <dgm:pt modelId="{5280E8CF-98D1-4677-BE2A-0120B543B077}" type="pres">
      <dgm:prSet presAssocID="{174A4ADC-6FD0-42CC-A2C5-64AA10F50AD4}" presName="space" presStyleCnt="0"/>
      <dgm:spPr/>
    </dgm:pt>
    <dgm:pt modelId="{06BDCE19-DFED-416D-A59D-47C41306733E}" type="pres">
      <dgm:prSet presAssocID="{F99B4465-35D0-4B5D-9B40-E2E718102D77}" presName="composite" presStyleCnt="0"/>
      <dgm:spPr/>
    </dgm:pt>
    <dgm:pt modelId="{6C469FE8-8161-491B-935C-3FB7AB473F2D}" type="pres">
      <dgm:prSet presAssocID="{F99B4465-35D0-4B5D-9B40-E2E718102D77}" presName="parTx" presStyleLbl="alignNode1" presStyleIdx="1" presStyleCnt="3">
        <dgm:presLayoutVars>
          <dgm:chMax val="0"/>
          <dgm:chPref val="0"/>
          <dgm:bulletEnabled val="1"/>
        </dgm:presLayoutVars>
      </dgm:prSet>
      <dgm:spPr/>
      <dgm:t>
        <a:bodyPr/>
        <a:lstStyle/>
        <a:p>
          <a:endParaRPr lang="en-US"/>
        </a:p>
      </dgm:t>
    </dgm:pt>
    <dgm:pt modelId="{8763B799-BB17-4D06-95A0-982C91CED4F9}" type="pres">
      <dgm:prSet presAssocID="{F99B4465-35D0-4B5D-9B40-E2E718102D77}" presName="desTx" presStyleLbl="alignAccFollowNode1" presStyleIdx="1" presStyleCnt="3">
        <dgm:presLayoutVars>
          <dgm:bulletEnabled val="1"/>
        </dgm:presLayoutVars>
      </dgm:prSet>
      <dgm:spPr/>
      <dgm:t>
        <a:bodyPr/>
        <a:lstStyle/>
        <a:p>
          <a:endParaRPr lang="en-US"/>
        </a:p>
      </dgm:t>
    </dgm:pt>
    <dgm:pt modelId="{74E151DF-0AC6-411B-9ED4-84EFD6231BFC}" type="pres">
      <dgm:prSet presAssocID="{D5EE93A3-BD03-4507-BF34-ACA0D6278362}" presName="space" presStyleCnt="0"/>
      <dgm:spPr/>
    </dgm:pt>
    <dgm:pt modelId="{3FEAD235-1162-468B-A6EB-4353264E3039}" type="pres">
      <dgm:prSet presAssocID="{D03E8A0B-DD9B-45E5-92D3-7817B1CA4386}" presName="composite" presStyleCnt="0"/>
      <dgm:spPr/>
    </dgm:pt>
    <dgm:pt modelId="{1B92D199-60FE-4D3C-8C23-39B8A3F6232C}" type="pres">
      <dgm:prSet presAssocID="{D03E8A0B-DD9B-45E5-92D3-7817B1CA4386}" presName="parTx" presStyleLbl="alignNode1" presStyleIdx="2" presStyleCnt="3">
        <dgm:presLayoutVars>
          <dgm:chMax val="0"/>
          <dgm:chPref val="0"/>
          <dgm:bulletEnabled val="1"/>
        </dgm:presLayoutVars>
      </dgm:prSet>
      <dgm:spPr/>
      <dgm:t>
        <a:bodyPr/>
        <a:lstStyle/>
        <a:p>
          <a:endParaRPr lang="en-US"/>
        </a:p>
      </dgm:t>
    </dgm:pt>
    <dgm:pt modelId="{EBEF10CB-261A-4633-BBB5-2B496F608485}" type="pres">
      <dgm:prSet presAssocID="{D03E8A0B-DD9B-45E5-92D3-7817B1CA4386}" presName="desTx" presStyleLbl="alignAccFollowNode1" presStyleIdx="2" presStyleCnt="3">
        <dgm:presLayoutVars>
          <dgm:bulletEnabled val="1"/>
        </dgm:presLayoutVars>
      </dgm:prSet>
      <dgm:spPr/>
      <dgm:t>
        <a:bodyPr/>
        <a:lstStyle/>
        <a:p>
          <a:endParaRPr lang="en-US"/>
        </a:p>
      </dgm:t>
    </dgm:pt>
  </dgm:ptLst>
  <dgm:cxnLst>
    <dgm:cxn modelId="{69DED145-959C-42A4-AA03-32B37D5870F1}" srcId="{F99B4465-35D0-4B5D-9B40-E2E718102D77}" destId="{651148CE-44BD-42AE-85AE-D182D8AC7A71}" srcOrd="0" destOrd="0" parTransId="{D9240DA8-58CB-4FB6-BDAE-8395F26BEE21}" sibTransId="{49A9622F-6993-4354-BE87-1943337D6A26}"/>
    <dgm:cxn modelId="{436DE98A-C0A9-AB45-8310-EB869433F709}" type="presOf" srcId="{D03E8A0B-DD9B-45E5-92D3-7817B1CA4386}" destId="{1B92D199-60FE-4D3C-8C23-39B8A3F6232C}" srcOrd="0" destOrd="0" presId="urn:microsoft.com/office/officeart/2005/8/layout/hList1"/>
    <dgm:cxn modelId="{0DCF25D5-48DB-4C40-B4F8-2F7183357FD8}" type="presOf" srcId="{235C738B-E9AC-42AB-9AF0-9F811D993A42}" destId="{EBEF10CB-261A-4633-BBB5-2B496F608485}" srcOrd="0" destOrd="1" presId="urn:microsoft.com/office/officeart/2005/8/layout/hList1"/>
    <dgm:cxn modelId="{6EF42AFD-271E-4A2D-921C-24B6E8E92376}" srcId="{D03E8A0B-DD9B-45E5-92D3-7817B1CA4386}" destId="{EE875308-A266-444C-97D9-8C76419366EA}" srcOrd="0" destOrd="0" parTransId="{721C37F8-1EFF-438C-96A1-C8A680882027}" sibTransId="{34A0515B-FC61-4EEC-AB42-78A31AA4D365}"/>
    <dgm:cxn modelId="{61159638-C532-E84F-B7AE-F7878C7F15A3}" type="presOf" srcId="{71F42EBB-48C4-4C0C-B90F-43FA998B76D5}" destId="{84DD1E32-61BA-474F-AC14-7E2C2CAF366B}" srcOrd="0" destOrd="0" presId="urn:microsoft.com/office/officeart/2005/8/layout/hList1"/>
    <dgm:cxn modelId="{B6DAFD47-110C-C941-AC28-1AB966BC2EA8}" type="presOf" srcId="{78AD70B4-2836-43E7-BDDD-CF6A5C926341}" destId="{0E0644AB-CFA0-4BE4-B0BA-2947FE4890B1}" srcOrd="0" destOrd="2" presId="urn:microsoft.com/office/officeart/2005/8/layout/hList1"/>
    <dgm:cxn modelId="{E843BAD2-5E7C-AC45-BA45-798C5AFB1F20}" type="presOf" srcId="{6DE2018B-6397-4F30-8E93-B758774FFABE}" destId="{0E0644AB-CFA0-4BE4-B0BA-2947FE4890B1}" srcOrd="0" destOrd="1" presId="urn:microsoft.com/office/officeart/2005/8/layout/hList1"/>
    <dgm:cxn modelId="{3AEDEC2D-85AE-4BF5-9B64-5BD1BE9E27F1}" srcId="{D03E8A0B-DD9B-45E5-92D3-7817B1CA4386}" destId="{235C738B-E9AC-42AB-9AF0-9F811D993A42}" srcOrd="1" destOrd="0" parTransId="{9BB15C8B-451A-4C95-BE0B-233CF3351284}" sibTransId="{2C03631C-810E-46B9-A3B3-4C6B218AD31F}"/>
    <dgm:cxn modelId="{82676F04-167C-4AAB-828B-B59F2D2DA77A}" srcId="{F99B4465-35D0-4B5D-9B40-E2E718102D77}" destId="{5925E06B-A5CA-4533-B8E4-1695C4EC9D24}" srcOrd="1" destOrd="0" parTransId="{6875BECB-1B96-4565-AD9D-2542CA53090C}" sibTransId="{D2A44995-0EC3-4CC0-A151-83D4E9015873}"/>
    <dgm:cxn modelId="{2779EE3D-934B-4C0C-9980-3B46587F3BB7}" srcId="{4D85CEB6-1F79-4091-858B-CECC3D340F38}" destId="{78AD70B4-2836-43E7-BDDD-CF6A5C926341}" srcOrd="2" destOrd="0" parTransId="{AFD6E93F-8DBE-47BE-9CC1-695E9FD27A43}" sibTransId="{AA2D9682-3008-44E9-8E18-9CD4820C1F3F}"/>
    <dgm:cxn modelId="{F8B07670-F762-45E3-B28B-6B4AA7303302}" srcId="{71F42EBB-48C4-4C0C-B90F-43FA998B76D5}" destId="{4D85CEB6-1F79-4091-858B-CECC3D340F38}" srcOrd="0" destOrd="0" parTransId="{7EE77768-558A-42FF-B6E2-2ED39025ADA5}" sibTransId="{174A4ADC-6FD0-42CC-A2C5-64AA10F50AD4}"/>
    <dgm:cxn modelId="{26CF2D3A-E24F-1343-8EC6-30D30ADECA04}" type="presOf" srcId="{4D85CEB6-1F79-4091-858B-CECC3D340F38}" destId="{60A78B03-32E9-495E-ACC8-A7ECA8E8FF18}" srcOrd="0" destOrd="0" presId="urn:microsoft.com/office/officeart/2005/8/layout/hList1"/>
    <dgm:cxn modelId="{7404E8C4-2F80-7B45-A129-0EE4030234EB}" type="presOf" srcId="{3818242C-6847-46D8-B9F4-0F0C530AA57A}" destId="{0E0644AB-CFA0-4BE4-B0BA-2947FE4890B1}" srcOrd="0" destOrd="0" presId="urn:microsoft.com/office/officeart/2005/8/layout/hList1"/>
    <dgm:cxn modelId="{FA084FAC-0CF8-45AB-A967-B60A816EC18D}" srcId="{4D85CEB6-1F79-4091-858B-CECC3D340F38}" destId="{6DE2018B-6397-4F30-8E93-B758774FFABE}" srcOrd="1" destOrd="0" parTransId="{5FE30D34-A3EB-4739-8E82-B26873A8431E}" sibTransId="{BE4451AF-3C42-4EB2-B6EA-02413DA3832F}"/>
    <dgm:cxn modelId="{B54A39D7-6850-4BC8-8F58-83F7D919C905}" srcId="{71F42EBB-48C4-4C0C-B90F-43FA998B76D5}" destId="{F99B4465-35D0-4B5D-9B40-E2E718102D77}" srcOrd="1" destOrd="0" parTransId="{4F540E23-54BC-4B48-8E8E-92F30B4E89B4}" sibTransId="{D5EE93A3-BD03-4507-BF34-ACA0D6278362}"/>
    <dgm:cxn modelId="{E5AEAF33-0688-524D-A87B-FB8F5C7A646C}" type="presOf" srcId="{5925E06B-A5CA-4533-B8E4-1695C4EC9D24}" destId="{8763B799-BB17-4D06-95A0-982C91CED4F9}" srcOrd="0" destOrd="1" presId="urn:microsoft.com/office/officeart/2005/8/layout/hList1"/>
    <dgm:cxn modelId="{98FDB780-99B5-004E-8BD2-5959EF806C8E}" type="presOf" srcId="{EE875308-A266-444C-97D9-8C76419366EA}" destId="{EBEF10CB-261A-4633-BBB5-2B496F608485}" srcOrd="0" destOrd="0" presId="urn:microsoft.com/office/officeart/2005/8/layout/hList1"/>
    <dgm:cxn modelId="{EE8A9688-157E-B442-B6AD-14708E92036F}" type="presOf" srcId="{651148CE-44BD-42AE-85AE-D182D8AC7A71}" destId="{8763B799-BB17-4D06-95A0-982C91CED4F9}" srcOrd="0" destOrd="0" presId="urn:microsoft.com/office/officeart/2005/8/layout/hList1"/>
    <dgm:cxn modelId="{6DEC82B4-2503-4BF3-9CB9-930CAB67B236}" srcId="{4D85CEB6-1F79-4091-858B-CECC3D340F38}" destId="{3818242C-6847-46D8-B9F4-0F0C530AA57A}" srcOrd="0" destOrd="0" parTransId="{F0EFD320-F353-4C3F-BBCA-18E5E2E52EFA}" sibTransId="{A5B7B003-6351-4C03-B501-306CC3A0A02B}"/>
    <dgm:cxn modelId="{74BB35EE-4A42-354E-ACD6-1A0E96695283}" type="presOf" srcId="{F99B4465-35D0-4B5D-9B40-E2E718102D77}" destId="{6C469FE8-8161-491B-935C-3FB7AB473F2D}" srcOrd="0" destOrd="0" presId="urn:microsoft.com/office/officeart/2005/8/layout/hList1"/>
    <dgm:cxn modelId="{BA3A97E0-CCD7-4498-907C-531E26467C50}" srcId="{71F42EBB-48C4-4C0C-B90F-43FA998B76D5}" destId="{D03E8A0B-DD9B-45E5-92D3-7817B1CA4386}" srcOrd="2" destOrd="0" parTransId="{DB927F12-1DC2-4CF8-9190-BAFF8FAAEE62}" sibTransId="{0B0A9588-B82D-4E2E-9DEC-1D79B6F35CD3}"/>
    <dgm:cxn modelId="{B0BCBC8C-923C-324F-8FFA-FDA516F0181D}" type="presParOf" srcId="{84DD1E32-61BA-474F-AC14-7E2C2CAF366B}" destId="{DAAD6892-EF68-4D63-B3CB-36392BA50371}" srcOrd="0" destOrd="0" presId="urn:microsoft.com/office/officeart/2005/8/layout/hList1"/>
    <dgm:cxn modelId="{39345079-DAA0-0B4E-89D9-94BAB0C1330F}" type="presParOf" srcId="{DAAD6892-EF68-4D63-B3CB-36392BA50371}" destId="{60A78B03-32E9-495E-ACC8-A7ECA8E8FF18}" srcOrd="0" destOrd="0" presId="urn:microsoft.com/office/officeart/2005/8/layout/hList1"/>
    <dgm:cxn modelId="{6C8DD873-8F04-3A43-9F2D-F1443CE11759}" type="presParOf" srcId="{DAAD6892-EF68-4D63-B3CB-36392BA50371}" destId="{0E0644AB-CFA0-4BE4-B0BA-2947FE4890B1}" srcOrd="1" destOrd="0" presId="urn:microsoft.com/office/officeart/2005/8/layout/hList1"/>
    <dgm:cxn modelId="{30B04AB7-4E9C-8044-BF49-6871716DBE1E}" type="presParOf" srcId="{84DD1E32-61BA-474F-AC14-7E2C2CAF366B}" destId="{5280E8CF-98D1-4677-BE2A-0120B543B077}" srcOrd="1" destOrd="0" presId="urn:microsoft.com/office/officeart/2005/8/layout/hList1"/>
    <dgm:cxn modelId="{33E7BD1D-DA41-2A4A-ABFE-6726A6AC77B4}" type="presParOf" srcId="{84DD1E32-61BA-474F-AC14-7E2C2CAF366B}" destId="{06BDCE19-DFED-416D-A59D-47C41306733E}" srcOrd="2" destOrd="0" presId="urn:microsoft.com/office/officeart/2005/8/layout/hList1"/>
    <dgm:cxn modelId="{7AD42A57-2318-6F40-AADF-44204DEFE4AF}" type="presParOf" srcId="{06BDCE19-DFED-416D-A59D-47C41306733E}" destId="{6C469FE8-8161-491B-935C-3FB7AB473F2D}" srcOrd="0" destOrd="0" presId="urn:microsoft.com/office/officeart/2005/8/layout/hList1"/>
    <dgm:cxn modelId="{CCC6C86D-D9A7-974B-A75E-1E689B33C34D}" type="presParOf" srcId="{06BDCE19-DFED-416D-A59D-47C41306733E}" destId="{8763B799-BB17-4D06-95A0-982C91CED4F9}" srcOrd="1" destOrd="0" presId="urn:microsoft.com/office/officeart/2005/8/layout/hList1"/>
    <dgm:cxn modelId="{42145F96-9A8F-0848-90F0-F101B6937F9D}" type="presParOf" srcId="{84DD1E32-61BA-474F-AC14-7E2C2CAF366B}" destId="{74E151DF-0AC6-411B-9ED4-84EFD6231BFC}" srcOrd="3" destOrd="0" presId="urn:microsoft.com/office/officeart/2005/8/layout/hList1"/>
    <dgm:cxn modelId="{B3469CF3-BAC7-2049-9694-C628802269BE}" type="presParOf" srcId="{84DD1E32-61BA-474F-AC14-7E2C2CAF366B}" destId="{3FEAD235-1162-468B-A6EB-4353264E3039}" srcOrd="4" destOrd="0" presId="urn:microsoft.com/office/officeart/2005/8/layout/hList1"/>
    <dgm:cxn modelId="{C3131850-F2C9-AE45-BCA7-69B30A122228}" type="presParOf" srcId="{3FEAD235-1162-468B-A6EB-4353264E3039}" destId="{1B92D199-60FE-4D3C-8C23-39B8A3F6232C}" srcOrd="0" destOrd="0" presId="urn:microsoft.com/office/officeart/2005/8/layout/hList1"/>
    <dgm:cxn modelId="{BDADE517-6823-DC45-B5A6-1E4E097D9E93}" type="presParOf" srcId="{3FEAD235-1162-468B-A6EB-4353264E3039}" destId="{EBEF10CB-261A-4633-BBB5-2B496F608485}"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51D78D-1EAE-44BD-B63B-E0056E4A9A67}"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21AB8711-0F95-4A7B-A736-B5B0C7AB0924}">
      <dgm:prSet phldrT="[Text]"/>
      <dgm:spPr/>
      <dgm:t>
        <a:bodyPr/>
        <a:lstStyle/>
        <a:p>
          <a:r>
            <a:rPr lang="en-US" dirty="0"/>
            <a:t>Classification Algorithms</a:t>
          </a:r>
        </a:p>
      </dgm:t>
    </dgm:pt>
    <dgm:pt modelId="{AE2241E4-FC9E-47BB-AD55-6EE04B1B27C5}" type="parTrans" cxnId="{B545E939-F582-4C9B-A419-D96206C47E7C}">
      <dgm:prSet/>
      <dgm:spPr/>
      <dgm:t>
        <a:bodyPr/>
        <a:lstStyle/>
        <a:p>
          <a:endParaRPr lang="en-US"/>
        </a:p>
      </dgm:t>
    </dgm:pt>
    <dgm:pt modelId="{FE527CD5-6C00-4C12-B015-664D270222D7}" type="sibTrans" cxnId="{B545E939-F582-4C9B-A419-D96206C47E7C}">
      <dgm:prSet/>
      <dgm:spPr/>
      <dgm:t>
        <a:bodyPr/>
        <a:lstStyle/>
        <a:p>
          <a:endParaRPr lang="en-US"/>
        </a:p>
      </dgm:t>
    </dgm:pt>
    <dgm:pt modelId="{7178EDE8-8B4F-4EAC-B8D5-2090A81D0FE9}">
      <dgm:prSet phldrT="[Text]" custT="1"/>
      <dgm:spPr/>
      <dgm:t>
        <a:bodyPr/>
        <a:lstStyle/>
        <a:p>
          <a:r>
            <a:rPr lang="en-US" sz="1600" dirty="0"/>
            <a:t>Naïve </a:t>
          </a:r>
          <a:r>
            <a:rPr lang="en-US" sz="1600" dirty="0" err="1"/>
            <a:t>Bayes</a:t>
          </a:r>
          <a:endParaRPr lang="en-US" sz="1600" dirty="0"/>
        </a:p>
      </dgm:t>
    </dgm:pt>
    <dgm:pt modelId="{07503737-BA32-48DE-B463-4606F448B5D5}" type="parTrans" cxnId="{053CF52E-8A3A-4107-B6E9-92C9F383CC46}">
      <dgm:prSet/>
      <dgm:spPr/>
      <dgm:t>
        <a:bodyPr/>
        <a:lstStyle/>
        <a:p>
          <a:endParaRPr lang="en-US"/>
        </a:p>
      </dgm:t>
    </dgm:pt>
    <dgm:pt modelId="{A6A0C6F8-4C49-4418-A796-EAE52905A87F}" type="sibTrans" cxnId="{053CF52E-8A3A-4107-B6E9-92C9F383CC46}">
      <dgm:prSet/>
      <dgm:spPr/>
      <dgm:t>
        <a:bodyPr/>
        <a:lstStyle/>
        <a:p>
          <a:endParaRPr lang="en-US"/>
        </a:p>
      </dgm:t>
    </dgm:pt>
    <dgm:pt modelId="{CDB351F6-3900-48D6-956A-09045AB3DFFA}">
      <dgm:prSet phldrT="[Text]" custT="1"/>
      <dgm:spPr/>
      <dgm:t>
        <a:bodyPr/>
        <a:lstStyle/>
        <a:p>
          <a:r>
            <a:rPr lang="en-US" sz="1600" dirty="0"/>
            <a:t>SVM</a:t>
          </a:r>
        </a:p>
      </dgm:t>
    </dgm:pt>
    <dgm:pt modelId="{07857A00-0A18-46D9-BF50-190357E1CC75}" type="parTrans" cxnId="{02BE0CDD-CF1F-4DA4-B7D4-D52E31AEF770}">
      <dgm:prSet/>
      <dgm:spPr/>
      <dgm:t>
        <a:bodyPr/>
        <a:lstStyle/>
        <a:p>
          <a:endParaRPr lang="en-US"/>
        </a:p>
      </dgm:t>
    </dgm:pt>
    <dgm:pt modelId="{B4C51A44-F94A-4F64-AF12-3B4A04BDBD54}" type="sibTrans" cxnId="{02BE0CDD-CF1F-4DA4-B7D4-D52E31AEF770}">
      <dgm:prSet/>
      <dgm:spPr/>
      <dgm:t>
        <a:bodyPr/>
        <a:lstStyle/>
        <a:p>
          <a:endParaRPr lang="en-US"/>
        </a:p>
      </dgm:t>
    </dgm:pt>
    <dgm:pt modelId="{24FA491D-9D7F-4471-AAF5-E4EFADE0FB2E}">
      <dgm:prSet phldrT="[Text]" custT="1"/>
      <dgm:spPr/>
      <dgm:t>
        <a:bodyPr/>
        <a:lstStyle/>
        <a:p>
          <a:r>
            <a:rPr lang="en-US" sz="1600" dirty="0"/>
            <a:t>…</a:t>
          </a:r>
        </a:p>
      </dgm:t>
    </dgm:pt>
    <dgm:pt modelId="{A6E0BDA6-3634-442A-A4B7-EACB0E664D44}" type="parTrans" cxnId="{C6441E49-78AF-49F2-8209-8C212CE45693}">
      <dgm:prSet/>
      <dgm:spPr/>
      <dgm:t>
        <a:bodyPr/>
        <a:lstStyle/>
        <a:p>
          <a:endParaRPr lang="en-US"/>
        </a:p>
      </dgm:t>
    </dgm:pt>
    <dgm:pt modelId="{73141431-918A-4717-AD19-62EE9773AB98}" type="sibTrans" cxnId="{C6441E49-78AF-49F2-8209-8C212CE45693}">
      <dgm:prSet/>
      <dgm:spPr/>
      <dgm:t>
        <a:bodyPr/>
        <a:lstStyle/>
        <a:p>
          <a:endParaRPr lang="en-US"/>
        </a:p>
      </dgm:t>
    </dgm:pt>
    <dgm:pt modelId="{237B377E-D7D9-430D-8C42-9E7301043CCD}" type="pres">
      <dgm:prSet presAssocID="{8551D78D-1EAE-44BD-B63B-E0056E4A9A67}" presName="composite" presStyleCnt="0">
        <dgm:presLayoutVars>
          <dgm:chMax val="1"/>
          <dgm:dir/>
          <dgm:resizeHandles val="exact"/>
        </dgm:presLayoutVars>
      </dgm:prSet>
      <dgm:spPr/>
      <dgm:t>
        <a:bodyPr/>
        <a:lstStyle/>
        <a:p>
          <a:endParaRPr lang="en-US"/>
        </a:p>
      </dgm:t>
    </dgm:pt>
    <dgm:pt modelId="{1E4AA44F-4061-4ABE-A731-0D15DFBD9FC1}" type="pres">
      <dgm:prSet presAssocID="{21AB8711-0F95-4A7B-A736-B5B0C7AB0924}" presName="roof" presStyleLbl="dkBgShp" presStyleIdx="0" presStyleCnt="2" custLinFactNeighborY="10417"/>
      <dgm:spPr/>
      <dgm:t>
        <a:bodyPr/>
        <a:lstStyle/>
        <a:p>
          <a:endParaRPr lang="en-US"/>
        </a:p>
      </dgm:t>
    </dgm:pt>
    <dgm:pt modelId="{CB4B05F0-17D2-4486-8B3F-48B4DBE9B2B9}" type="pres">
      <dgm:prSet presAssocID="{21AB8711-0F95-4A7B-A736-B5B0C7AB0924}" presName="pillars" presStyleCnt="0"/>
      <dgm:spPr/>
    </dgm:pt>
    <dgm:pt modelId="{6144C0E1-61A6-4A80-890C-10A1FF378385}" type="pres">
      <dgm:prSet presAssocID="{21AB8711-0F95-4A7B-A736-B5B0C7AB0924}" presName="pillar1" presStyleLbl="node1" presStyleIdx="0" presStyleCnt="3">
        <dgm:presLayoutVars>
          <dgm:bulletEnabled val="1"/>
        </dgm:presLayoutVars>
      </dgm:prSet>
      <dgm:spPr/>
      <dgm:t>
        <a:bodyPr/>
        <a:lstStyle/>
        <a:p>
          <a:endParaRPr lang="en-US"/>
        </a:p>
      </dgm:t>
    </dgm:pt>
    <dgm:pt modelId="{43234113-7823-4410-9275-4F667A6475D2}" type="pres">
      <dgm:prSet presAssocID="{CDB351F6-3900-48D6-956A-09045AB3DFFA}" presName="pillarX" presStyleLbl="node1" presStyleIdx="1" presStyleCnt="3">
        <dgm:presLayoutVars>
          <dgm:bulletEnabled val="1"/>
        </dgm:presLayoutVars>
      </dgm:prSet>
      <dgm:spPr/>
      <dgm:t>
        <a:bodyPr/>
        <a:lstStyle/>
        <a:p>
          <a:endParaRPr lang="en-US"/>
        </a:p>
      </dgm:t>
    </dgm:pt>
    <dgm:pt modelId="{6B18EE04-C6FA-4F93-B888-598E2BF96B20}" type="pres">
      <dgm:prSet presAssocID="{24FA491D-9D7F-4471-AAF5-E4EFADE0FB2E}" presName="pillarX" presStyleLbl="node1" presStyleIdx="2" presStyleCnt="3">
        <dgm:presLayoutVars>
          <dgm:bulletEnabled val="1"/>
        </dgm:presLayoutVars>
      </dgm:prSet>
      <dgm:spPr/>
      <dgm:t>
        <a:bodyPr/>
        <a:lstStyle/>
        <a:p>
          <a:endParaRPr lang="en-US"/>
        </a:p>
      </dgm:t>
    </dgm:pt>
    <dgm:pt modelId="{C0801504-975A-43FF-812D-EF6A38C7EFA1}" type="pres">
      <dgm:prSet presAssocID="{21AB8711-0F95-4A7B-A736-B5B0C7AB0924}" presName="base" presStyleLbl="dkBgShp" presStyleIdx="1" presStyleCnt="2"/>
      <dgm:spPr/>
    </dgm:pt>
  </dgm:ptLst>
  <dgm:cxnLst>
    <dgm:cxn modelId="{AAB2BE94-435C-6547-9760-9FDD71F40203}" type="presOf" srcId="{CDB351F6-3900-48D6-956A-09045AB3DFFA}" destId="{43234113-7823-4410-9275-4F667A6475D2}" srcOrd="0" destOrd="0" presId="urn:microsoft.com/office/officeart/2005/8/layout/hList3"/>
    <dgm:cxn modelId="{09CD78E4-4B76-904C-8626-A12CA8C6094A}" type="presOf" srcId="{24FA491D-9D7F-4471-AAF5-E4EFADE0FB2E}" destId="{6B18EE04-C6FA-4F93-B888-598E2BF96B20}" srcOrd="0" destOrd="0" presId="urn:microsoft.com/office/officeart/2005/8/layout/hList3"/>
    <dgm:cxn modelId="{B545E939-F582-4C9B-A419-D96206C47E7C}" srcId="{8551D78D-1EAE-44BD-B63B-E0056E4A9A67}" destId="{21AB8711-0F95-4A7B-A736-B5B0C7AB0924}" srcOrd="0" destOrd="0" parTransId="{AE2241E4-FC9E-47BB-AD55-6EE04B1B27C5}" sibTransId="{FE527CD5-6C00-4C12-B015-664D270222D7}"/>
    <dgm:cxn modelId="{C6441E49-78AF-49F2-8209-8C212CE45693}" srcId="{21AB8711-0F95-4A7B-A736-B5B0C7AB0924}" destId="{24FA491D-9D7F-4471-AAF5-E4EFADE0FB2E}" srcOrd="2" destOrd="0" parTransId="{A6E0BDA6-3634-442A-A4B7-EACB0E664D44}" sibTransId="{73141431-918A-4717-AD19-62EE9773AB98}"/>
    <dgm:cxn modelId="{053CF52E-8A3A-4107-B6E9-92C9F383CC46}" srcId="{21AB8711-0F95-4A7B-A736-B5B0C7AB0924}" destId="{7178EDE8-8B4F-4EAC-B8D5-2090A81D0FE9}" srcOrd="0" destOrd="0" parTransId="{07503737-BA32-48DE-B463-4606F448B5D5}" sibTransId="{A6A0C6F8-4C49-4418-A796-EAE52905A87F}"/>
    <dgm:cxn modelId="{891771C5-D589-FF46-A7E6-52E4216F3C57}" type="presOf" srcId="{8551D78D-1EAE-44BD-B63B-E0056E4A9A67}" destId="{237B377E-D7D9-430D-8C42-9E7301043CCD}" srcOrd="0" destOrd="0" presId="urn:microsoft.com/office/officeart/2005/8/layout/hList3"/>
    <dgm:cxn modelId="{3F29935D-5F62-B340-9435-1F09A01E69D8}" type="presOf" srcId="{7178EDE8-8B4F-4EAC-B8D5-2090A81D0FE9}" destId="{6144C0E1-61A6-4A80-890C-10A1FF378385}" srcOrd="0" destOrd="0" presId="urn:microsoft.com/office/officeart/2005/8/layout/hList3"/>
    <dgm:cxn modelId="{109576DA-EBF6-FB42-BE35-8603B7661AC7}" type="presOf" srcId="{21AB8711-0F95-4A7B-A736-B5B0C7AB0924}" destId="{1E4AA44F-4061-4ABE-A731-0D15DFBD9FC1}" srcOrd="0" destOrd="0" presId="urn:microsoft.com/office/officeart/2005/8/layout/hList3"/>
    <dgm:cxn modelId="{02BE0CDD-CF1F-4DA4-B7D4-D52E31AEF770}" srcId="{21AB8711-0F95-4A7B-A736-B5B0C7AB0924}" destId="{CDB351F6-3900-48D6-956A-09045AB3DFFA}" srcOrd="1" destOrd="0" parTransId="{07857A00-0A18-46D9-BF50-190357E1CC75}" sibTransId="{B4C51A44-F94A-4F64-AF12-3B4A04BDBD54}"/>
    <dgm:cxn modelId="{9E18DEA0-3727-454C-8E6B-414B10FA7895}" type="presParOf" srcId="{237B377E-D7D9-430D-8C42-9E7301043CCD}" destId="{1E4AA44F-4061-4ABE-A731-0D15DFBD9FC1}" srcOrd="0" destOrd="0" presId="urn:microsoft.com/office/officeart/2005/8/layout/hList3"/>
    <dgm:cxn modelId="{C9F77872-85FD-9E4D-8CC8-005C18A61B64}" type="presParOf" srcId="{237B377E-D7D9-430D-8C42-9E7301043CCD}" destId="{CB4B05F0-17D2-4486-8B3F-48B4DBE9B2B9}" srcOrd="1" destOrd="0" presId="urn:microsoft.com/office/officeart/2005/8/layout/hList3"/>
    <dgm:cxn modelId="{09B2893E-4804-2641-892F-ECD80CD75856}" type="presParOf" srcId="{CB4B05F0-17D2-4486-8B3F-48B4DBE9B2B9}" destId="{6144C0E1-61A6-4A80-890C-10A1FF378385}" srcOrd="0" destOrd="0" presId="urn:microsoft.com/office/officeart/2005/8/layout/hList3"/>
    <dgm:cxn modelId="{12FC9F94-FF62-5748-8622-9D896FCEAECE}" type="presParOf" srcId="{CB4B05F0-17D2-4486-8B3F-48B4DBE9B2B9}" destId="{43234113-7823-4410-9275-4F667A6475D2}" srcOrd="1" destOrd="0" presId="urn:microsoft.com/office/officeart/2005/8/layout/hList3"/>
    <dgm:cxn modelId="{DAE2C941-99F9-3744-A82E-601F5166905B}" type="presParOf" srcId="{CB4B05F0-17D2-4486-8B3F-48B4DBE9B2B9}" destId="{6B18EE04-C6FA-4F93-B888-598E2BF96B20}" srcOrd="2" destOrd="0" presId="urn:microsoft.com/office/officeart/2005/8/layout/hList3"/>
    <dgm:cxn modelId="{821E7213-5D48-C14B-BC44-6FC4A7EE34E7}" type="presParOf" srcId="{237B377E-D7D9-430D-8C42-9E7301043CCD}" destId="{C0801504-975A-43FF-812D-EF6A38C7EFA1}" srcOrd="2" destOrd="0" presId="urn:microsoft.com/office/officeart/2005/8/layout/h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F4C4D-C1C1-4D10-B884-51BE43D39875}">
      <dsp:nvSpPr>
        <dsp:cNvPr id="0" name=""/>
        <dsp:cNvSpPr/>
      </dsp:nvSpPr>
      <dsp:spPr>
        <a:xfrm>
          <a:off x="124" y="295220"/>
          <a:ext cx="1247613" cy="998090"/>
        </a:xfrm>
        <a:prstGeom prst="homePlate">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176052" bIns="25400" numCol="1" spcCol="1270" anchor="t" anchorCtr="0">
          <a:noAutofit/>
        </a:bodyPr>
        <a:lstStyle/>
        <a:p>
          <a:pPr lvl="0" algn="l" defTabSz="422275">
            <a:lnSpc>
              <a:spcPct val="90000"/>
            </a:lnSpc>
            <a:spcBef>
              <a:spcPct val="0"/>
            </a:spcBef>
            <a:spcAft>
              <a:spcPct val="35000"/>
            </a:spcAft>
          </a:pPr>
          <a:r>
            <a:rPr lang="en-US" sz="950" kern="1200" dirty="0"/>
            <a:t>Segmentation</a:t>
          </a:r>
        </a:p>
        <a:p>
          <a:pPr marL="57150" lvl="1" indent="-57150" algn="l" defTabSz="422275">
            <a:lnSpc>
              <a:spcPct val="90000"/>
            </a:lnSpc>
            <a:spcBef>
              <a:spcPct val="0"/>
            </a:spcBef>
            <a:spcAft>
              <a:spcPct val="15000"/>
            </a:spcAft>
            <a:buChar char="••"/>
          </a:pPr>
          <a:r>
            <a:rPr lang="en-US" sz="950" kern="1200" dirty="0"/>
            <a:t>Tokenization</a:t>
          </a:r>
        </a:p>
        <a:p>
          <a:pPr marL="57150" lvl="1" indent="-57150" algn="l" defTabSz="422275">
            <a:lnSpc>
              <a:spcPct val="90000"/>
            </a:lnSpc>
            <a:spcBef>
              <a:spcPct val="0"/>
            </a:spcBef>
            <a:spcAft>
              <a:spcPct val="15000"/>
            </a:spcAft>
            <a:buChar char="••"/>
          </a:pPr>
          <a:r>
            <a:rPr lang="en-US" sz="950" kern="1200" dirty="0"/>
            <a:t>Sentence Extraction</a:t>
          </a:r>
        </a:p>
        <a:p>
          <a:pPr marL="57150" lvl="1" indent="-57150" algn="l" defTabSz="422275">
            <a:lnSpc>
              <a:spcPct val="90000"/>
            </a:lnSpc>
            <a:spcBef>
              <a:spcPct val="0"/>
            </a:spcBef>
            <a:spcAft>
              <a:spcPct val="15000"/>
            </a:spcAft>
            <a:buChar char="••"/>
          </a:pPr>
          <a:r>
            <a:rPr lang="en-US" sz="950" kern="1200" dirty="0"/>
            <a:t>Paragraph Extraction</a:t>
          </a:r>
        </a:p>
      </dsp:txBody>
      <dsp:txXfrm>
        <a:off x="124" y="295220"/>
        <a:ext cx="1122852" cy="998090"/>
      </dsp:txXfrm>
    </dsp:sp>
    <dsp:sp modelId="{38D4C54B-4B5D-4EF1-AF3A-5E1A3E3DAAA9}">
      <dsp:nvSpPr>
        <dsp:cNvPr id="0" name=""/>
        <dsp:cNvSpPr/>
      </dsp:nvSpPr>
      <dsp:spPr>
        <a:xfrm>
          <a:off x="998215"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Phrase (n-gram) extraction</a:t>
          </a:r>
        </a:p>
      </dsp:txBody>
      <dsp:txXfrm>
        <a:off x="1247738" y="295220"/>
        <a:ext cx="748568" cy="998090"/>
      </dsp:txXfrm>
    </dsp:sp>
    <dsp:sp modelId="{8CE0360F-E42D-49AD-93F0-88D117B6CFA9}">
      <dsp:nvSpPr>
        <dsp:cNvPr id="0" name=""/>
        <dsp:cNvSpPr/>
      </dsp:nvSpPr>
      <dsp:spPr>
        <a:xfrm>
          <a:off x="1996306"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Stop Word Removal</a:t>
          </a:r>
        </a:p>
      </dsp:txBody>
      <dsp:txXfrm>
        <a:off x="2245829" y="295220"/>
        <a:ext cx="748568" cy="998090"/>
      </dsp:txXfrm>
    </dsp:sp>
    <dsp:sp modelId="{314AB772-8DD0-4D53-955B-49CBED8BA603}">
      <dsp:nvSpPr>
        <dsp:cNvPr id="0" name=""/>
        <dsp:cNvSpPr/>
      </dsp:nvSpPr>
      <dsp:spPr>
        <a:xfrm>
          <a:off x="2994396"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Stemming</a:t>
          </a:r>
        </a:p>
      </dsp:txBody>
      <dsp:txXfrm>
        <a:off x="3243919" y="295220"/>
        <a:ext cx="748568" cy="998090"/>
      </dsp:txXfrm>
    </dsp:sp>
    <dsp:sp modelId="{5289E4B4-9650-4DBB-9062-7427114ED884}">
      <dsp:nvSpPr>
        <dsp:cNvPr id="0" name=""/>
        <dsp:cNvSpPr/>
      </dsp:nvSpPr>
      <dsp:spPr>
        <a:xfrm>
          <a:off x="3992487"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Background lexicons</a:t>
          </a:r>
        </a:p>
      </dsp:txBody>
      <dsp:txXfrm>
        <a:off x="4242010" y="295220"/>
        <a:ext cx="748568" cy="998090"/>
      </dsp:txXfrm>
    </dsp:sp>
    <dsp:sp modelId="{703E8B90-1446-4413-A38C-B5618A209BF2}">
      <dsp:nvSpPr>
        <dsp:cNvPr id="0" name=""/>
        <dsp:cNvSpPr/>
      </dsp:nvSpPr>
      <dsp:spPr>
        <a:xfrm>
          <a:off x="4990577"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Part of Speech Tagging</a:t>
          </a:r>
        </a:p>
      </dsp:txBody>
      <dsp:txXfrm>
        <a:off x="5240100" y="295220"/>
        <a:ext cx="748568" cy="998090"/>
      </dsp:txXfrm>
    </dsp:sp>
    <dsp:sp modelId="{A4493517-D274-483F-A89D-58F6923DBD46}">
      <dsp:nvSpPr>
        <dsp:cNvPr id="0" name=""/>
        <dsp:cNvSpPr/>
      </dsp:nvSpPr>
      <dsp:spPr>
        <a:xfrm>
          <a:off x="5988668"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Negation Handling</a:t>
          </a:r>
        </a:p>
      </dsp:txBody>
      <dsp:txXfrm>
        <a:off x="6238191" y="295220"/>
        <a:ext cx="748568" cy="998090"/>
      </dsp:txXfrm>
    </dsp:sp>
    <dsp:sp modelId="{39974C67-7215-480E-BAE6-02F9D754A17A}">
      <dsp:nvSpPr>
        <dsp:cNvPr id="0" name=""/>
        <dsp:cNvSpPr/>
      </dsp:nvSpPr>
      <dsp:spPr>
        <a:xfrm>
          <a:off x="6986758"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Feature Selection</a:t>
          </a:r>
        </a:p>
      </dsp:txBody>
      <dsp:txXfrm>
        <a:off x="7236281" y="295220"/>
        <a:ext cx="748568" cy="998090"/>
      </dsp:txXfrm>
    </dsp:sp>
    <dsp:sp modelId="{6248CAE4-1320-41B6-B19C-48E049091844}">
      <dsp:nvSpPr>
        <dsp:cNvPr id="0" name=""/>
        <dsp:cNvSpPr/>
      </dsp:nvSpPr>
      <dsp:spPr>
        <a:xfrm>
          <a:off x="7984849"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Feature Weighting</a:t>
          </a:r>
        </a:p>
      </dsp:txBody>
      <dsp:txXfrm>
        <a:off x="8234372" y="295220"/>
        <a:ext cx="748568" cy="998090"/>
      </dsp:txXfrm>
    </dsp:sp>
    <dsp:sp modelId="{0582DE8B-3E7F-4831-8E7F-29AA13BDF106}">
      <dsp:nvSpPr>
        <dsp:cNvPr id="0" name=""/>
        <dsp:cNvSpPr/>
      </dsp:nvSpPr>
      <dsp:spPr>
        <a:xfrm>
          <a:off x="8982939" y="295220"/>
          <a:ext cx="1247613" cy="998090"/>
        </a:xfrm>
        <a:prstGeom prst="chevron">
          <a:avLst>
            <a:gd name="adj" fmla="val 2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13" tIns="25400" rIns="44013" bIns="25400" numCol="1" spcCol="1270" anchor="ctr" anchorCtr="0">
          <a:noAutofit/>
        </a:bodyPr>
        <a:lstStyle/>
        <a:p>
          <a:pPr lvl="0" algn="ctr" defTabSz="422275">
            <a:lnSpc>
              <a:spcPct val="90000"/>
            </a:lnSpc>
            <a:spcBef>
              <a:spcPct val="0"/>
            </a:spcBef>
            <a:spcAft>
              <a:spcPct val="35000"/>
            </a:spcAft>
          </a:pPr>
          <a:r>
            <a:rPr lang="en-US" sz="950" kern="1200" dirty="0"/>
            <a:t>Feature Scaling</a:t>
          </a:r>
        </a:p>
      </dsp:txBody>
      <dsp:txXfrm>
        <a:off x="9232462" y="295220"/>
        <a:ext cx="748568" cy="998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78B03-32E9-495E-ACC8-A7ECA8E8FF18}">
      <dsp:nvSpPr>
        <dsp:cNvPr id="0" name=""/>
        <dsp:cNvSpPr/>
      </dsp:nvSpPr>
      <dsp:spPr>
        <a:xfrm>
          <a:off x="2000" y="17745"/>
          <a:ext cx="1950243" cy="259200"/>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US" sz="900" kern="1200" dirty="0"/>
            <a:t>Category 1</a:t>
          </a:r>
        </a:p>
      </dsp:txBody>
      <dsp:txXfrm>
        <a:off x="2000" y="17745"/>
        <a:ext cx="1950243" cy="259200"/>
      </dsp:txXfrm>
    </dsp:sp>
    <dsp:sp modelId="{0E0644AB-CFA0-4BE4-B0BA-2947FE4890B1}">
      <dsp:nvSpPr>
        <dsp:cNvPr id="0" name=""/>
        <dsp:cNvSpPr/>
      </dsp:nvSpPr>
      <dsp:spPr>
        <a:xfrm>
          <a:off x="0" y="289635"/>
          <a:ext cx="1950243" cy="5435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Document 1</a:t>
          </a:r>
        </a:p>
        <a:p>
          <a:pPr marL="57150" lvl="1" indent="-57150" algn="l" defTabSz="400050">
            <a:lnSpc>
              <a:spcPct val="90000"/>
            </a:lnSpc>
            <a:spcBef>
              <a:spcPct val="0"/>
            </a:spcBef>
            <a:spcAft>
              <a:spcPct val="15000"/>
            </a:spcAft>
            <a:buChar char="••"/>
          </a:pPr>
          <a:r>
            <a:rPr lang="en-US" sz="900" kern="1200" dirty="0"/>
            <a:t>Document 2</a:t>
          </a:r>
        </a:p>
        <a:p>
          <a:pPr marL="57150" lvl="1" indent="-57150" algn="l" defTabSz="400050">
            <a:lnSpc>
              <a:spcPct val="90000"/>
            </a:lnSpc>
            <a:spcBef>
              <a:spcPct val="0"/>
            </a:spcBef>
            <a:spcAft>
              <a:spcPct val="15000"/>
            </a:spcAft>
            <a:buChar char="••"/>
          </a:pPr>
          <a:r>
            <a:rPr lang="en-US" sz="900" kern="1200" dirty="0"/>
            <a:t>Document …</a:t>
          </a:r>
        </a:p>
      </dsp:txBody>
      <dsp:txXfrm>
        <a:off x="0" y="289635"/>
        <a:ext cx="1950243" cy="543509"/>
      </dsp:txXfrm>
    </dsp:sp>
    <dsp:sp modelId="{6C469FE8-8161-491B-935C-3FB7AB473F2D}">
      <dsp:nvSpPr>
        <dsp:cNvPr id="0" name=""/>
        <dsp:cNvSpPr/>
      </dsp:nvSpPr>
      <dsp:spPr>
        <a:xfrm>
          <a:off x="2225278" y="17745"/>
          <a:ext cx="1950243" cy="259200"/>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US" sz="900" kern="1200" dirty="0"/>
            <a:t>Category 2</a:t>
          </a:r>
        </a:p>
      </dsp:txBody>
      <dsp:txXfrm>
        <a:off x="2225278" y="17745"/>
        <a:ext cx="1950243" cy="259200"/>
      </dsp:txXfrm>
    </dsp:sp>
    <dsp:sp modelId="{8763B799-BB17-4D06-95A0-982C91CED4F9}">
      <dsp:nvSpPr>
        <dsp:cNvPr id="0" name=""/>
        <dsp:cNvSpPr/>
      </dsp:nvSpPr>
      <dsp:spPr>
        <a:xfrm>
          <a:off x="2225278" y="276945"/>
          <a:ext cx="1950243" cy="5435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Document 1</a:t>
          </a:r>
        </a:p>
        <a:p>
          <a:pPr marL="57150" lvl="1" indent="-57150" algn="l" defTabSz="400050">
            <a:lnSpc>
              <a:spcPct val="90000"/>
            </a:lnSpc>
            <a:spcBef>
              <a:spcPct val="0"/>
            </a:spcBef>
            <a:spcAft>
              <a:spcPct val="15000"/>
            </a:spcAft>
            <a:buChar char="••"/>
          </a:pPr>
          <a:r>
            <a:rPr lang="en-US" sz="900" kern="1200" dirty="0"/>
            <a:t>Document 2</a:t>
          </a:r>
        </a:p>
      </dsp:txBody>
      <dsp:txXfrm>
        <a:off x="2225278" y="276945"/>
        <a:ext cx="1950243" cy="543509"/>
      </dsp:txXfrm>
    </dsp:sp>
    <dsp:sp modelId="{1B92D199-60FE-4D3C-8C23-39B8A3F6232C}">
      <dsp:nvSpPr>
        <dsp:cNvPr id="0" name=""/>
        <dsp:cNvSpPr/>
      </dsp:nvSpPr>
      <dsp:spPr>
        <a:xfrm>
          <a:off x="4448556" y="17745"/>
          <a:ext cx="1950243" cy="259200"/>
        </a:xfrm>
        <a:prstGeom prst="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US" sz="900" kern="1200" dirty="0"/>
            <a:t>Category …</a:t>
          </a:r>
        </a:p>
      </dsp:txBody>
      <dsp:txXfrm>
        <a:off x="4448556" y="17745"/>
        <a:ext cx="1950243" cy="259200"/>
      </dsp:txXfrm>
    </dsp:sp>
    <dsp:sp modelId="{EBEF10CB-261A-4633-BBB5-2B496F608485}">
      <dsp:nvSpPr>
        <dsp:cNvPr id="0" name=""/>
        <dsp:cNvSpPr/>
      </dsp:nvSpPr>
      <dsp:spPr>
        <a:xfrm>
          <a:off x="4448556" y="276945"/>
          <a:ext cx="1950243" cy="5435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dirty="0"/>
            <a:t>Document</a:t>
          </a:r>
        </a:p>
        <a:p>
          <a:pPr marL="57150" lvl="1" indent="-57150" algn="l" defTabSz="400050">
            <a:lnSpc>
              <a:spcPct val="90000"/>
            </a:lnSpc>
            <a:spcBef>
              <a:spcPct val="0"/>
            </a:spcBef>
            <a:spcAft>
              <a:spcPct val="15000"/>
            </a:spcAft>
            <a:buChar char="••"/>
          </a:pPr>
          <a:r>
            <a:rPr lang="en-US" sz="900" kern="1200" dirty="0"/>
            <a:t>Document</a:t>
          </a:r>
        </a:p>
      </dsp:txBody>
      <dsp:txXfrm>
        <a:off x="4448556" y="276945"/>
        <a:ext cx="1950243" cy="543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AA44F-4061-4ABE-A731-0D15DFBD9FC1}">
      <dsp:nvSpPr>
        <dsp:cNvPr id="0" name=""/>
        <dsp:cNvSpPr/>
      </dsp:nvSpPr>
      <dsp:spPr>
        <a:xfrm>
          <a:off x="0" y="34926"/>
          <a:ext cx="6248400" cy="3352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Classification Algorithms</a:t>
          </a:r>
        </a:p>
      </dsp:txBody>
      <dsp:txXfrm>
        <a:off x="0" y="34926"/>
        <a:ext cx="6248400" cy="335280"/>
      </dsp:txXfrm>
    </dsp:sp>
    <dsp:sp modelId="{6144C0E1-61A6-4A80-890C-10A1FF378385}">
      <dsp:nvSpPr>
        <dsp:cNvPr id="0" name=""/>
        <dsp:cNvSpPr/>
      </dsp:nvSpPr>
      <dsp:spPr>
        <a:xfrm>
          <a:off x="3050" y="335280"/>
          <a:ext cx="2080766" cy="7040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Naïve </a:t>
          </a:r>
          <a:r>
            <a:rPr lang="en-US" sz="1600" kern="1200" dirty="0" err="1"/>
            <a:t>Bayes</a:t>
          </a:r>
          <a:endParaRPr lang="en-US" sz="1600" kern="1200" dirty="0"/>
        </a:p>
      </dsp:txBody>
      <dsp:txXfrm>
        <a:off x="3050" y="335280"/>
        <a:ext cx="2080766" cy="704088"/>
      </dsp:txXfrm>
    </dsp:sp>
    <dsp:sp modelId="{43234113-7823-4410-9275-4F667A6475D2}">
      <dsp:nvSpPr>
        <dsp:cNvPr id="0" name=""/>
        <dsp:cNvSpPr/>
      </dsp:nvSpPr>
      <dsp:spPr>
        <a:xfrm>
          <a:off x="2083816" y="335280"/>
          <a:ext cx="2080766" cy="7040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SVM</a:t>
          </a:r>
        </a:p>
      </dsp:txBody>
      <dsp:txXfrm>
        <a:off x="2083816" y="335280"/>
        <a:ext cx="2080766" cy="704088"/>
      </dsp:txXfrm>
    </dsp:sp>
    <dsp:sp modelId="{6B18EE04-C6FA-4F93-B888-598E2BF96B20}">
      <dsp:nvSpPr>
        <dsp:cNvPr id="0" name=""/>
        <dsp:cNvSpPr/>
      </dsp:nvSpPr>
      <dsp:spPr>
        <a:xfrm>
          <a:off x="4164583" y="335280"/>
          <a:ext cx="2080766" cy="7040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a:t>
          </a:r>
        </a:p>
      </dsp:txBody>
      <dsp:txXfrm>
        <a:off x="4164583" y="335280"/>
        <a:ext cx="2080766" cy="704088"/>
      </dsp:txXfrm>
    </dsp:sp>
    <dsp:sp modelId="{C0801504-975A-43FF-812D-EF6A38C7EFA1}">
      <dsp:nvSpPr>
        <dsp:cNvPr id="0" name=""/>
        <dsp:cNvSpPr/>
      </dsp:nvSpPr>
      <dsp:spPr>
        <a:xfrm>
          <a:off x="0" y="1039368"/>
          <a:ext cx="6248400" cy="7823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98A30E-27A4-4191-9757-F4D7F110C785}" type="datetimeFigureOut">
              <a:rPr lang="en-US" smtClean="0"/>
              <a:t>3/12/2020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62AEE-D193-4060-886F-43E4AF048C3E}" type="slidenum">
              <a:rPr lang="en-US" smtClean="0"/>
              <a:t>‹#›</a:t>
            </a:fld>
            <a:endParaRPr lang="en-US"/>
          </a:p>
        </p:txBody>
      </p:sp>
    </p:spTree>
    <p:extLst>
      <p:ext uri="{BB962C8B-B14F-4D97-AF65-F5344CB8AC3E}">
        <p14:creationId xmlns:p14="http://schemas.microsoft.com/office/powerpoint/2010/main" val="374389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Notes Placeholder 2"/>
          <p:cNvSpPr>
            <a:spLocks noGrp="1"/>
          </p:cNvSpPr>
          <p:nvPr>
            <p:ph type="body" idx="1"/>
          </p:nvPr>
        </p:nvSpPr>
        <p:spPr bwMode="auto"/>
        <p:txBody>
          <a:bodyPr wrap="square" lIns="89867" tIns="44934" rIns="89867" bIns="44934" numCol="1" anchor="t" anchorCtr="0" compatLnSpc="1">
            <a:prstTxWarp prst="textNoShape">
              <a:avLst/>
            </a:prstTxWarp>
          </a:bodyPr>
          <a:lstStyle/>
          <a:p>
            <a:pPr>
              <a:defRPr/>
            </a:pPr>
            <a:r>
              <a:rPr lang="en-US" dirty="0"/>
              <a:t>Add entity </a:t>
            </a:r>
            <a:r>
              <a:rPr lang="en-US" dirty="0" err="1"/>
              <a:t>extraciont</a:t>
            </a:r>
            <a:r>
              <a:rPr lang="en-US" dirty="0"/>
              <a:t> separate</a:t>
            </a:r>
          </a:p>
        </p:txBody>
      </p:sp>
      <p:sp>
        <p:nvSpPr>
          <p:cNvPr id="4" name="Slide Number Placeholder 3"/>
          <p:cNvSpPr>
            <a:spLocks noGrp="1"/>
          </p:cNvSpPr>
          <p:nvPr>
            <p:ph type="sldNum" sz="quarter" idx="5"/>
          </p:nvPr>
        </p:nvSpPr>
        <p:spPr/>
        <p:txBody>
          <a:bodyPr/>
          <a:lstStyle/>
          <a:p>
            <a:pPr>
              <a:defRPr/>
            </a:pPr>
            <a:fld id="{BF6903A2-30CF-4109-94CA-D653ED3E0C1C}" type="slidenum">
              <a:rPr lang="en-US" smtClean="0"/>
              <a:pPr>
                <a:defRPr/>
              </a:pPr>
              <a:t>4</a:t>
            </a:fld>
            <a:endParaRPr lang="en-US" dirty="0"/>
          </a:p>
        </p:txBody>
      </p:sp>
    </p:spTree>
    <p:extLst>
      <p:ext uri="{BB962C8B-B14F-4D97-AF65-F5344CB8AC3E}">
        <p14:creationId xmlns:p14="http://schemas.microsoft.com/office/powerpoint/2010/main" val="284378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formatting</a:t>
            </a:r>
            <a:r>
              <a:rPr lang="en-US" baseline="0" dirty="0" smtClean="0"/>
              <a:t> needs to be done.  Some notes</a:t>
            </a:r>
          </a:p>
          <a:p>
            <a:endParaRPr lang="en-US" baseline="0" dirty="0" smtClean="0"/>
          </a:p>
          <a:p>
            <a:r>
              <a:rPr lang="en-US" baseline="0" dirty="0" smtClean="0"/>
              <a:t>Blank entries could be dropped, they indicate that we didn’t have any data that could pass </a:t>
            </a:r>
            <a:r>
              <a:rPr lang="en-US" baseline="0" dirty="0" err="1" smtClean="0"/>
              <a:t>disclosre</a:t>
            </a:r>
            <a:r>
              <a:rPr lang="en-US" baseline="0" dirty="0" smtClean="0"/>
              <a:t> in that NAICS code</a:t>
            </a:r>
          </a:p>
          <a:p>
            <a:endParaRPr lang="en-US" baseline="0" dirty="0" smtClean="0"/>
          </a:p>
          <a:p>
            <a:r>
              <a:rPr lang="en-US" baseline="0" dirty="0" smtClean="0"/>
              <a:t>There doesn’t seem to be a clear pattern of benefit of the types/text/ss4.  In some NAICS codes the ss4 is better (23 (construction), 48/9 (wholesale)), others the google review/website text is better (almost all the rest)</a:t>
            </a:r>
          </a:p>
          <a:p>
            <a:endParaRPr lang="en-US" baseline="0" dirty="0" smtClean="0"/>
          </a:p>
          <a:p>
            <a:r>
              <a:rPr lang="en-US" baseline="0" dirty="0" smtClean="0"/>
              <a:t>Interestingly, the google type tags sometimes do WORSE than the text (</a:t>
            </a:r>
            <a:r>
              <a:rPr lang="en-US" baseline="0" dirty="0" err="1" smtClean="0"/>
              <a:t>accomdation</a:t>
            </a:r>
            <a:r>
              <a:rPr lang="en-US" baseline="0" dirty="0" smtClean="0"/>
              <a:t>, other </a:t>
            </a:r>
            <a:r>
              <a:rPr lang="en-US" baseline="0" dirty="0" err="1" smtClean="0"/>
              <a:t>servies</a:t>
            </a:r>
            <a:r>
              <a:rPr lang="en-US" baseline="0" dirty="0" smtClean="0"/>
              <a:t> (72 and 81))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B9073-4934-4A18-B03D-7FA2DABDE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231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Autocoder</a:t>
            </a:r>
            <a:r>
              <a:rPr lang="en-US" baseline="0" dirty="0" smtClean="0"/>
              <a:t> comparison—</a:t>
            </a:r>
          </a:p>
          <a:p>
            <a:endParaRPr lang="en-US" baseline="0" dirty="0" smtClean="0"/>
          </a:p>
          <a:p>
            <a:r>
              <a:rPr lang="en-US" dirty="0" smtClean="0"/>
              <a:t>Show the overall accuracy of the ensemble of models compared to the </a:t>
            </a:r>
            <a:r>
              <a:rPr lang="en-US" dirty="0" err="1" smtClean="0"/>
              <a:t>autocoder</a:t>
            </a:r>
            <a:endParaRPr lang="en-US" dirty="0" smtClean="0"/>
          </a:p>
          <a:p>
            <a:pPr lvl="1"/>
            <a:r>
              <a:rPr lang="en-US" dirty="0" err="1" smtClean="0"/>
              <a:t>Autocoder</a:t>
            </a:r>
            <a:r>
              <a:rPr lang="en-US" dirty="0" smtClean="0"/>
              <a:t>: about 71% correct, 16% incorrect, remainder not coded</a:t>
            </a:r>
          </a:p>
          <a:p>
            <a:pPr lvl="1"/>
            <a:r>
              <a:rPr lang="en-US" dirty="0" smtClean="0"/>
              <a:t>Us: about 80% correct, 20% incorrect (when weighting for size of NAICS codes)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B9073-4934-4A18-B03D-7FA2DABDE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3049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ordered (from left to right_)</a:t>
            </a:r>
            <a:r>
              <a:rPr lang="en-US" baseline="0" dirty="0" smtClean="0"/>
              <a:t> from most to least overlap between the words in Google and the SS4.  Not much there, in terms of benefit to our models having a consistent pattern.</a:t>
            </a:r>
            <a:endParaRPr lang="en-US" dirty="0" smtClean="0"/>
          </a:p>
          <a:p>
            <a:r>
              <a:rPr lang="en-US" dirty="0" smtClean="0"/>
              <a:t> </a:t>
            </a:r>
          </a:p>
          <a:p>
            <a:r>
              <a:rPr lang="en-US" dirty="0" smtClean="0"/>
              <a:t>Note: Wholesale</a:t>
            </a:r>
            <a:r>
              <a:rPr lang="en-US" baseline="0" dirty="0" smtClean="0"/>
              <a:t> trade is where the </a:t>
            </a:r>
            <a:r>
              <a:rPr lang="en-US" baseline="0" dirty="0" err="1" smtClean="0"/>
              <a:t>typ</a:t>
            </a:r>
            <a:r>
              <a:rPr lang="en-US" baseline="0" dirty="0" smtClean="0"/>
              <a:t> tag was the most useful data type.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B9073-4934-4A18-B03D-7FA2DABDE59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36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3" name="Notes Placeholder 2"/>
          <p:cNvSpPr>
            <a:spLocks noGrp="1"/>
          </p:cNvSpPr>
          <p:nvPr>
            <p:ph type="body" idx="1"/>
          </p:nvPr>
        </p:nvSpPr>
        <p:spPr bwMode="auto"/>
        <p:txBody>
          <a:bodyPr wrap="square" lIns="89867" tIns="44934" rIns="89867" bIns="44934" numCol="1" anchor="t" anchorCtr="0" compatLnSpc="1">
            <a:prstTxWarp prst="textNoShape">
              <a:avLst/>
            </a:prstTxWarp>
          </a:bodyPr>
          <a:lstStyle/>
          <a:p>
            <a:pPr>
              <a:defRPr/>
            </a:pPr>
            <a:r>
              <a:rPr lang="en-US" dirty="0"/>
              <a:t>Add entity </a:t>
            </a:r>
            <a:r>
              <a:rPr lang="en-US" dirty="0" err="1"/>
              <a:t>extraciont</a:t>
            </a:r>
            <a:r>
              <a:rPr lang="en-US" dirty="0"/>
              <a:t> separate</a:t>
            </a:r>
          </a:p>
        </p:txBody>
      </p:sp>
      <p:sp>
        <p:nvSpPr>
          <p:cNvPr id="4" name="Slide Number Placeholder 3"/>
          <p:cNvSpPr>
            <a:spLocks noGrp="1"/>
          </p:cNvSpPr>
          <p:nvPr>
            <p:ph type="sldNum" sz="quarter" idx="5"/>
          </p:nvPr>
        </p:nvSpPr>
        <p:spPr/>
        <p:txBody>
          <a:bodyPr/>
          <a:lstStyle/>
          <a:p>
            <a:pPr>
              <a:defRPr/>
            </a:pPr>
            <a:fld id="{BF6903A2-30CF-4109-94CA-D653ED3E0C1C}" type="slidenum">
              <a:rPr lang="en-US" smtClean="0"/>
              <a:pPr>
                <a:defRPr/>
              </a:pPr>
              <a:t>90</a:t>
            </a:fld>
            <a:endParaRPr lang="en-US" dirty="0"/>
          </a:p>
        </p:txBody>
      </p:sp>
    </p:spTree>
    <p:extLst>
      <p:ext uri="{BB962C8B-B14F-4D97-AF65-F5344CB8AC3E}">
        <p14:creationId xmlns:p14="http://schemas.microsoft.com/office/powerpoint/2010/main" val="70337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685800" y="1143000"/>
            <a:ext cx="5486400" cy="3086100"/>
          </a:xfrm>
          <a:ln/>
        </p:spPr>
      </p:sp>
      <p:sp>
        <p:nvSpPr>
          <p:cNvPr id="60419" name="Notes Placeholder 2"/>
          <p:cNvSpPr>
            <a:spLocks noGrp="1"/>
          </p:cNvSpPr>
          <p:nvPr>
            <p:ph type="body" idx="1"/>
          </p:nvPr>
        </p:nvSpPr>
        <p:spPr>
          <a:noFill/>
        </p:spPr>
        <p:txBody>
          <a:bodyPr/>
          <a:lstStyle/>
          <a:p>
            <a:endParaRPr lang="en-US" altLang="en-US" dirty="0" smtClean="0">
              <a:cs typeface="Arial" panose="020B0604020202020204" pitchFamily="34" charset="0"/>
            </a:endParaRPr>
          </a:p>
          <a:p>
            <a:endParaRPr lang="en-US" altLang="en-US" dirty="0" smtClean="0">
              <a:cs typeface="Arial" panose="020B0604020202020204" pitchFamily="34" charset="0"/>
            </a:endParaRPr>
          </a:p>
          <a:p>
            <a:endParaRPr lang="en-US" altLang="en-US" dirty="0" smtClean="0">
              <a:cs typeface="Arial" panose="020B0604020202020204" pitchFamily="34" charset="0"/>
            </a:endParaRPr>
          </a:p>
        </p:txBody>
      </p:sp>
      <p:sp>
        <p:nvSpPr>
          <p:cNvPr id="60420" name="Slide Number Placeholder 3"/>
          <p:cNvSpPr>
            <a:spLocks noGrp="1"/>
          </p:cNvSpPr>
          <p:nvPr>
            <p:ph type="sldNum" sz="quarter" idx="5"/>
          </p:nvPr>
        </p:nvSpPr>
        <p:spPr>
          <a:noFill/>
        </p:spPr>
        <p:txBody>
          <a:bodyPr/>
          <a:lstStyle>
            <a:lvl1pPr defTabSz="938441">
              <a:defRPr>
                <a:solidFill>
                  <a:schemeClr val="tx1"/>
                </a:solidFill>
                <a:latin typeface="Verdana" panose="020B0604030504040204" pitchFamily="34" charset="0"/>
                <a:cs typeface="Arial" panose="020B0604020202020204" pitchFamily="34" charset="0"/>
              </a:defRPr>
            </a:lvl1pPr>
            <a:lvl2pPr marL="730766" indent="-281064" defTabSz="938441">
              <a:defRPr>
                <a:solidFill>
                  <a:schemeClr val="tx1"/>
                </a:solidFill>
                <a:latin typeface="Verdana" panose="020B0604030504040204" pitchFamily="34" charset="0"/>
                <a:cs typeface="Arial" panose="020B0604020202020204" pitchFamily="34" charset="0"/>
              </a:defRPr>
            </a:lvl2pPr>
            <a:lvl3pPr marL="1124255" indent="-224851" defTabSz="938441">
              <a:defRPr>
                <a:solidFill>
                  <a:schemeClr val="tx1"/>
                </a:solidFill>
                <a:latin typeface="Verdana" panose="020B0604030504040204" pitchFamily="34" charset="0"/>
                <a:cs typeface="Arial" panose="020B0604020202020204" pitchFamily="34" charset="0"/>
              </a:defRPr>
            </a:lvl3pPr>
            <a:lvl4pPr marL="1573957" indent="-224851" defTabSz="938441">
              <a:defRPr>
                <a:solidFill>
                  <a:schemeClr val="tx1"/>
                </a:solidFill>
                <a:latin typeface="Verdana" panose="020B0604030504040204" pitchFamily="34" charset="0"/>
                <a:cs typeface="Arial" panose="020B0604020202020204" pitchFamily="34" charset="0"/>
              </a:defRPr>
            </a:lvl4pPr>
            <a:lvl5pPr marL="2023659" indent="-224851" defTabSz="938441">
              <a:defRPr>
                <a:solidFill>
                  <a:schemeClr val="tx1"/>
                </a:solidFill>
                <a:latin typeface="Verdana" panose="020B0604030504040204" pitchFamily="34" charset="0"/>
                <a:cs typeface="Arial" panose="020B0604020202020204" pitchFamily="34" charset="0"/>
              </a:defRPr>
            </a:lvl5pPr>
            <a:lvl6pPr marL="2473361"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23062"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372764"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22466"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80C06DF6-66F6-47A2-85ED-C8F28877CEB7}" type="slidenum">
              <a:rPr lang="nl-NL" altLang="en-US">
                <a:solidFill>
                  <a:prstClr val="black"/>
                </a:solidFill>
              </a:rPr>
              <a:pPr/>
              <a:t>11</a:t>
            </a:fld>
            <a:endParaRPr lang="nl-NL" altLang="en-US">
              <a:solidFill>
                <a:prstClr val="black"/>
              </a:solidFill>
            </a:endParaRPr>
          </a:p>
        </p:txBody>
      </p:sp>
    </p:spTree>
    <p:extLst>
      <p:ext uri="{BB962C8B-B14F-4D97-AF65-F5344CB8AC3E}">
        <p14:creationId xmlns:p14="http://schemas.microsoft.com/office/powerpoint/2010/main" val="327609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685800" y="1143000"/>
            <a:ext cx="5486400" cy="3086100"/>
          </a:xfrm>
          <a:ln/>
        </p:spPr>
      </p:sp>
      <p:sp>
        <p:nvSpPr>
          <p:cNvPr id="68611" name="Notes Placeholder 2"/>
          <p:cNvSpPr>
            <a:spLocks noGrp="1"/>
          </p:cNvSpPr>
          <p:nvPr>
            <p:ph type="body" idx="1"/>
          </p:nvPr>
        </p:nvSpPr>
        <p:spPr>
          <a:noFill/>
        </p:spPr>
        <p:txBody>
          <a:bodyPr/>
          <a:lstStyle/>
          <a:p>
            <a:endParaRPr lang="en-US" altLang="en-US" dirty="0" smtClean="0">
              <a:cs typeface="Arial" panose="020B0604020202020204" pitchFamily="34" charset="0"/>
            </a:endParaRPr>
          </a:p>
        </p:txBody>
      </p:sp>
      <p:sp>
        <p:nvSpPr>
          <p:cNvPr id="68612" name="Slide Number Placeholder 3"/>
          <p:cNvSpPr>
            <a:spLocks noGrp="1"/>
          </p:cNvSpPr>
          <p:nvPr>
            <p:ph type="sldNum" sz="quarter" idx="5"/>
          </p:nvPr>
        </p:nvSpPr>
        <p:spPr>
          <a:noFill/>
        </p:spPr>
        <p:txBody>
          <a:bodyPr/>
          <a:lstStyle>
            <a:lvl1pPr defTabSz="938441">
              <a:defRPr>
                <a:solidFill>
                  <a:schemeClr val="tx1"/>
                </a:solidFill>
                <a:latin typeface="Verdana" panose="020B0604030504040204" pitchFamily="34" charset="0"/>
                <a:cs typeface="Arial" panose="020B0604020202020204" pitchFamily="34" charset="0"/>
              </a:defRPr>
            </a:lvl1pPr>
            <a:lvl2pPr marL="730766" indent="-281064" defTabSz="938441">
              <a:defRPr>
                <a:solidFill>
                  <a:schemeClr val="tx1"/>
                </a:solidFill>
                <a:latin typeface="Verdana" panose="020B0604030504040204" pitchFamily="34" charset="0"/>
                <a:cs typeface="Arial" panose="020B0604020202020204" pitchFamily="34" charset="0"/>
              </a:defRPr>
            </a:lvl2pPr>
            <a:lvl3pPr marL="1124255" indent="-224851" defTabSz="938441">
              <a:defRPr>
                <a:solidFill>
                  <a:schemeClr val="tx1"/>
                </a:solidFill>
                <a:latin typeface="Verdana" panose="020B0604030504040204" pitchFamily="34" charset="0"/>
                <a:cs typeface="Arial" panose="020B0604020202020204" pitchFamily="34" charset="0"/>
              </a:defRPr>
            </a:lvl3pPr>
            <a:lvl4pPr marL="1573957" indent="-224851" defTabSz="938441">
              <a:defRPr>
                <a:solidFill>
                  <a:schemeClr val="tx1"/>
                </a:solidFill>
                <a:latin typeface="Verdana" panose="020B0604030504040204" pitchFamily="34" charset="0"/>
                <a:cs typeface="Arial" panose="020B0604020202020204" pitchFamily="34" charset="0"/>
              </a:defRPr>
            </a:lvl4pPr>
            <a:lvl5pPr marL="2023659" indent="-224851" defTabSz="938441">
              <a:defRPr>
                <a:solidFill>
                  <a:schemeClr val="tx1"/>
                </a:solidFill>
                <a:latin typeface="Verdana" panose="020B0604030504040204" pitchFamily="34" charset="0"/>
                <a:cs typeface="Arial" panose="020B0604020202020204" pitchFamily="34" charset="0"/>
              </a:defRPr>
            </a:lvl5pPr>
            <a:lvl6pPr marL="2473361"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23062"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372764"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22466" indent="-224851" defTabSz="93844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33E5D2B1-F579-4D4A-B7B5-B130AA5AD525}" type="slidenum">
              <a:rPr lang="nl-NL" altLang="en-US">
                <a:solidFill>
                  <a:srgbClr val="000000"/>
                </a:solidFill>
              </a:rPr>
              <a:pPr/>
              <a:t>12</a:t>
            </a:fld>
            <a:endParaRPr lang="nl-NL" altLang="en-US">
              <a:solidFill>
                <a:srgbClr val="000000"/>
              </a:solidFill>
            </a:endParaRPr>
          </a:p>
        </p:txBody>
      </p:sp>
    </p:spTree>
    <p:extLst>
      <p:ext uri="{BB962C8B-B14F-4D97-AF65-F5344CB8AC3E}">
        <p14:creationId xmlns:p14="http://schemas.microsoft.com/office/powerpoint/2010/main" val="3780965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62FD9E-0548-417A-B2C8-9EC4D87D517F}" type="slidenum">
              <a:rPr lang="en-US" smtClean="0"/>
              <a:t>13</a:t>
            </a:fld>
            <a:endParaRPr lang="en-US" dirty="0"/>
          </a:p>
        </p:txBody>
      </p:sp>
    </p:spTree>
    <p:extLst>
      <p:ext uri="{BB962C8B-B14F-4D97-AF65-F5344CB8AC3E}">
        <p14:creationId xmlns:p14="http://schemas.microsoft.com/office/powerpoint/2010/main" val="287002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NSF mostly funds biological science and technology-focused food safety research</a:t>
            </a:r>
            <a:endParaRPr lang="en-US" dirty="0"/>
          </a:p>
        </p:txBody>
      </p:sp>
      <p:sp>
        <p:nvSpPr>
          <p:cNvPr id="4" name="Slide Number Placeholder 3"/>
          <p:cNvSpPr>
            <a:spLocks noGrp="1"/>
          </p:cNvSpPr>
          <p:nvPr>
            <p:ph type="sldNum" sz="quarter" idx="10"/>
          </p:nvPr>
        </p:nvSpPr>
        <p:spPr/>
        <p:txBody>
          <a:bodyPr/>
          <a:lstStyle/>
          <a:p>
            <a:fld id="{879487A4-96A7-49F3-B062-E975B0FCF841}" type="slidenum">
              <a:rPr lang="en-US" smtClean="0"/>
              <a:t>17</a:t>
            </a:fld>
            <a:endParaRPr lang="en-US"/>
          </a:p>
        </p:txBody>
      </p:sp>
    </p:spTree>
    <p:extLst>
      <p:ext uri="{BB962C8B-B14F-4D97-AF65-F5344CB8AC3E}">
        <p14:creationId xmlns:p14="http://schemas.microsoft.com/office/powerpoint/2010/main" val="2771241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NIH focuses on bacteriology, biochemistry, and the medical aspects of food safety</a:t>
            </a:r>
            <a:endParaRPr lang="en-US" dirty="0"/>
          </a:p>
        </p:txBody>
      </p:sp>
      <p:sp>
        <p:nvSpPr>
          <p:cNvPr id="4" name="Slide Number Placeholder 3"/>
          <p:cNvSpPr>
            <a:spLocks noGrp="1"/>
          </p:cNvSpPr>
          <p:nvPr>
            <p:ph type="sldNum" sz="quarter" idx="10"/>
          </p:nvPr>
        </p:nvSpPr>
        <p:spPr/>
        <p:txBody>
          <a:bodyPr/>
          <a:lstStyle/>
          <a:p>
            <a:fld id="{879487A4-96A7-49F3-B062-E975B0FCF841}" type="slidenum">
              <a:rPr lang="en-US" smtClean="0"/>
              <a:t>18</a:t>
            </a:fld>
            <a:endParaRPr lang="en-US"/>
          </a:p>
        </p:txBody>
      </p:sp>
    </p:spTree>
    <p:extLst>
      <p:ext uri="{BB962C8B-B14F-4D97-AF65-F5344CB8AC3E}">
        <p14:creationId xmlns:p14="http://schemas.microsoft.com/office/powerpoint/2010/main" val="364548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USDA funds research directly related to food science, food microbiology, and farm-to-table projects</a:t>
            </a:r>
            <a:endParaRPr lang="en-US" dirty="0"/>
          </a:p>
        </p:txBody>
      </p:sp>
      <p:sp>
        <p:nvSpPr>
          <p:cNvPr id="4" name="Slide Number Placeholder 3"/>
          <p:cNvSpPr>
            <a:spLocks noGrp="1"/>
          </p:cNvSpPr>
          <p:nvPr>
            <p:ph type="sldNum" sz="quarter" idx="10"/>
          </p:nvPr>
        </p:nvSpPr>
        <p:spPr/>
        <p:txBody>
          <a:bodyPr/>
          <a:lstStyle/>
          <a:p>
            <a:fld id="{879487A4-96A7-49F3-B062-E975B0FCF841}" type="slidenum">
              <a:rPr lang="en-US" smtClean="0"/>
              <a:t>19</a:t>
            </a:fld>
            <a:endParaRPr lang="en-US"/>
          </a:p>
        </p:txBody>
      </p:sp>
    </p:spTree>
    <p:extLst>
      <p:ext uri="{BB962C8B-B14F-4D97-AF65-F5344CB8AC3E}">
        <p14:creationId xmlns:p14="http://schemas.microsoft.com/office/powerpoint/2010/main" val="3808017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Note: We stem</a:t>
            </a:r>
            <a:r>
              <a:rPr lang="en-US" baseline="0" dirty="0" smtClean="0"/>
              <a:t> and lemmatize the words to find common phrases, as well as removing stop words</a:t>
            </a:r>
            <a:endParaRPr lang="en-US" dirty="0" smtClean="0"/>
          </a:p>
          <a:p>
            <a:endParaRPr lang="en-US" dirty="0"/>
          </a:p>
        </p:txBody>
      </p:sp>
      <p:sp>
        <p:nvSpPr>
          <p:cNvPr id="4" name="Slide Number Placeholder 3"/>
          <p:cNvSpPr>
            <a:spLocks noGrp="1"/>
          </p:cNvSpPr>
          <p:nvPr>
            <p:ph type="sldNum" sz="quarter" idx="10"/>
          </p:nvPr>
        </p:nvSpPr>
        <p:spPr/>
        <p:txBody>
          <a:bodyPr/>
          <a:lstStyle/>
          <a:p>
            <a:fld id="{603B9073-4934-4A18-B03D-7FA2DABDE591}" type="slidenum">
              <a:rPr lang="en-US" smtClean="0"/>
              <a:t>60</a:t>
            </a:fld>
            <a:endParaRPr lang="en-US" dirty="0"/>
          </a:p>
        </p:txBody>
      </p:sp>
    </p:spTree>
    <p:extLst>
      <p:ext uri="{BB962C8B-B14F-4D97-AF65-F5344CB8AC3E}">
        <p14:creationId xmlns:p14="http://schemas.microsoft.com/office/powerpoint/2010/main" val="350800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962AEE-D193-4060-886F-43E4AF048C3E}" type="slidenum">
              <a:rPr lang="en-US" smtClean="0"/>
              <a:t>64</a:t>
            </a:fld>
            <a:endParaRPr lang="en-US"/>
          </a:p>
        </p:txBody>
      </p:sp>
    </p:spTree>
    <p:extLst>
      <p:ext uri="{BB962C8B-B14F-4D97-AF65-F5344CB8AC3E}">
        <p14:creationId xmlns:p14="http://schemas.microsoft.com/office/powerpoint/2010/main" val="9128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357A1C-CF1C-4B1C-88C3-7119BDE377E3}"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308739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357A1C-CF1C-4B1C-88C3-7119BDE377E3}"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2946217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357A1C-CF1C-4B1C-88C3-7119BDE377E3}"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65475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ue Block A - 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609600" y="685800"/>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7" name="Text Placeholder 2"/>
          <p:cNvSpPr>
            <a:spLocks noGrp="1"/>
          </p:cNvSpPr>
          <p:nvPr>
            <p:ph idx="1"/>
          </p:nvPr>
        </p:nvSpPr>
        <p:spPr>
          <a:xfrm>
            <a:off x="609600" y="2011363"/>
            <a:ext cx="10972800"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a:xfrm>
            <a:off x="8737600" y="6356351"/>
            <a:ext cx="2844800" cy="365125"/>
          </a:xfrm>
          <a:prstGeom prst="rect">
            <a:avLst/>
          </a:prstGeom>
        </p:spPr>
        <p:txBody>
          <a:bodyPr/>
          <a:lstStyle>
            <a:lvl1pPr>
              <a:defRPr/>
            </a:lvl1pPr>
          </a:lstStyle>
          <a:p>
            <a:pPr fontAlgn="base">
              <a:spcBef>
                <a:spcPct val="0"/>
              </a:spcBef>
              <a:spcAft>
                <a:spcPct val="0"/>
              </a:spcAft>
            </a:pPr>
            <a:fld id="{7DFDDF57-D3F5-461E-A6C8-72784D11B796}" type="slidenum">
              <a:rPr lang="en-US" altLang="en-US">
                <a:solidFill>
                  <a:prstClr val="black"/>
                </a:solidFill>
                <a:latin typeface="Arial" charset="0"/>
              </a:rPr>
              <a:pPr fontAlgn="base">
                <a:spcBef>
                  <a:spcPct val="0"/>
                </a:spcBef>
                <a:spcAft>
                  <a:spcPct val="0"/>
                </a:spcAft>
              </a:pPr>
              <a:t>‹#›</a:t>
            </a:fld>
            <a:endParaRPr lang="en-US" altLang="en-US" dirty="0">
              <a:solidFill>
                <a:prstClr val="black"/>
              </a:solidFill>
              <a:latin typeface="Arial" charset="0"/>
            </a:endParaRPr>
          </a:p>
        </p:txBody>
      </p:sp>
    </p:spTree>
    <p:extLst>
      <p:ext uri="{BB962C8B-B14F-4D97-AF65-F5344CB8AC3E}">
        <p14:creationId xmlns:p14="http://schemas.microsoft.com/office/powerpoint/2010/main" val="2106170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398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233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4520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986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7802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597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38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357A1C-CF1C-4B1C-88C3-7119BDE377E3}"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1099793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6402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9897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8509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673600" y="6356351"/>
            <a:ext cx="2844800" cy="365125"/>
          </a:xfrm>
          <a:prstGeom prst="rect">
            <a:avLst/>
          </a:prstGeom>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31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57A1C-CF1C-4B1C-88C3-7119BDE377E3}"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209423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357A1C-CF1C-4B1C-88C3-7119BDE377E3}"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282080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357A1C-CF1C-4B1C-88C3-7119BDE377E3}" type="datetimeFigureOut">
              <a:rPr lang="en-US" smtClean="0"/>
              <a:t>3/12/2020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81630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357A1C-CF1C-4B1C-88C3-7119BDE377E3}" type="datetimeFigureOut">
              <a:rPr lang="en-US" smtClean="0"/>
              <a:t>3/12/2020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256652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57A1C-CF1C-4B1C-88C3-7119BDE377E3}" type="datetimeFigureOut">
              <a:rPr lang="en-US" smtClean="0"/>
              <a:t>3/12/2020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71007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357A1C-CF1C-4B1C-88C3-7119BDE377E3}"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364443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357A1C-CF1C-4B1C-88C3-7119BDE377E3}"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8DCB35-DF62-4D22-A804-4A53BD4CD5A2}" type="slidenum">
              <a:rPr lang="en-US" smtClean="0"/>
              <a:t>‹#›</a:t>
            </a:fld>
            <a:endParaRPr lang="en-US"/>
          </a:p>
        </p:txBody>
      </p:sp>
    </p:spTree>
    <p:extLst>
      <p:ext uri="{BB962C8B-B14F-4D97-AF65-F5344CB8AC3E}">
        <p14:creationId xmlns:p14="http://schemas.microsoft.com/office/powerpoint/2010/main" val="2412860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1.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357A1C-CF1C-4B1C-88C3-7119BDE377E3}" type="datetimeFigureOut">
              <a:rPr lang="en-US" smtClean="0"/>
              <a:t>3/12/2020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8DCB35-DF62-4D22-A804-4A53BD4CD5A2}" type="slidenum">
              <a:rPr lang="en-US" smtClean="0"/>
              <a:t>‹#›</a:t>
            </a:fld>
            <a:endParaRPr lang="en-US"/>
          </a:p>
        </p:txBody>
      </p:sp>
    </p:spTree>
    <p:extLst>
      <p:ext uri="{BB962C8B-B14F-4D97-AF65-F5344CB8AC3E}">
        <p14:creationId xmlns:p14="http://schemas.microsoft.com/office/powerpoint/2010/main" val="4068885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Grp="1" noSelect="1" noRot="1" noMove="1" noResize="1" noEditPoints="1" noAdjustHandles="1" noChangeArrowheads="1" noChangeShapeType="1"/>
          </p:cNvPicPr>
          <p:nvPr userDrawn="1">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304801" y="6243412"/>
            <a:ext cx="3254433" cy="461356"/>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242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columbia.edu/~blei/talks/Blei_Topic_Modeling_Workshop_2013.pdf" TargetMode="External"/><Relationship Id="rId2" Type="http://schemas.openxmlformats.org/officeDocument/2006/relationships/hyperlink" Target="http://www.cs.columbia.edu/~blei/papers/Blei2012.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urldefense.proofpoint.com/v2/url?u=http-3A__nlpprogress.com_english_entity-5Flinking.html&amp;d=DwMGaQ&amp;c=slrrB7dE8n7gBJbeO0g-IQ&amp;r=omwcNBUqPba9pikmkXZXk2bFQ7zxZPhI5OH9dd8lFDA&amp;m=r4vkHGwATl3cOxgkjqlTixowUssqo6e9gNsYFakY_7I&amp;s=VMDJCNlVe9YpZd4MWI9SAV8ptqkrthOtZ-qa-mLxmho&amp;e=" TargetMode="External"/><Relationship Id="rId2" Type="http://schemas.openxmlformats.org/officeDocument/2006/relationships/hyperlink" Target="https://urldefense.proofpoint.com/v2/url?u=https-3A__coleridgeinitiative.org_richcontextcompetition&amp;d=DwMGaQ&amp;c=slrrB7dE8n7gBJbeO0g-IQ&amp;r=omwcNBUqPba9pikmkXZXk2bFQ7zxZPhI5OH9dd8lFDA&amp;m=r4vkHGwATl3cOxgkjqlTixowUssqo6e9gNsYFakY_7I&amp;s=EAUHLHGn1cg2WSqAbaX5lMDtAytkjeHH-2BAUMTFxeE&amp;e=" TargetMode="Externa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hyperlink" Target="https://urldefense.proofpoint.com/v2/url?u=https-3A__github.com_Coleridge-2DInitiative_rclc&amp;d=DwMGaQ&amp;c=slrrB7dE8n7gBJbeO0g-IQ&amp;r=omwcNBUqPba9pikmkXZXk2bFQ7zxZPhI5OH9dd8lFDA&amp;m=r4vkHGwATl3cOxgkjqlTixowUssqo6e9gNsYFakY_7I&amp;s=7cmmB059ZQgvvC_UIpZ1jwmcDeqBj_RpI-XVV2GcL4I&amp;e=" TargetMode="External"/><Relationship Id="rId4" Type="http://schemas.openxmlformats.org/officeDocument/2006/relationships/hyperlink" Target="https://urldefense.proofpoint.com/v2/url?u=https-3A__paperswithcode.com_sota&amp;d=DwMGaQ&amp;c=slrrB7dE8n7gBJbeO0g-IQ&amp;r=omwcNBUqPba9pikmkXZXk2bFQ7zxZPhI5OH9dd8lFDA&amp;m=r4vkHGwATl3cOxgkjqlTixowUssqo6e9gNsYFakY_7I&amp;s=Uwhv3nrnE4Fm7Z5RuoZPtZ47OXr7W2FBb5BG9oiOaCA&amp;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nltk.or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kdnuggets.com/software/text.html" TargetMode="External"/><Relationship Id="rId2" Type="http://schemas.openxmlformats.org/officeDocument/2006/relationships/hyperlink" Target="http://eprints.pascal-network.org/archive/00000017/01/Tutorial_Marko.pdf"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Text analysis</a:t>
            </a:r>
          </a:p>
        </p:txBody>
      </p:sp>
      <p:sp>
        <p:nvSpPr>
          <p:cNvPr id="3" name="Subtitle 2"/>
          <p:cNvSpPr>
            <a:spLocks noGrp="1"/>
          </p:cNvSpPr>
          <p:nvPr>
            <p:ph type="subTitle" idx="1"/>
          </p:nvPr>
        </p:nvSpPr>
        <p:spPr>
          <a:xfrm>
            <a:off x="1828800" y="3886200"/>
            <a:ext cx="8534400" cy="2362200"/>
          </a:xfrm>
        </p:spPr>
        <p:txBody>
          <a:bodyPr>
            <a:normAutofit fontScale="55000" lnSpcReduction="20000"/>
          </a:bodyPr>
          <a:lstStyle/>
          <a:p>
            <a:r>
              <a:rPr lang="en-US" dirty="0"/>
              <a:t>Julia Lane</a:t>
            </a:r>
          </a:p>
          <a:p>
            <a:endParaRPr lang="en-US" dirty="0"/>
          </a:p>
          <a:p>
            <a:r>
              <a:rPr lang="en-US" dirty="0"/>
              <a:t>With many thanks to Rayid Ghani, Evgeny Klochikhin and Jordan Boyd </a:t>
            </a:r>
            <a:r>
              <a:rPr lang="en-US" dirty="0" smtClean="0"/>
              <a:t>Graber</a:t>
            </a:r>
          </a:p>
          <a:p>
            <a:r>
              <a:rPr lang="en-US" dirty="0" smtClean="0"/>
              <a:t>Heavy use of ideas from David </a:t>
            </a:r>
            <a:r>
              <a:rPr lang="en-US" dirty="0" err="1" smtClean="0"/>
              <a:t>Blei’s</a:t>
            </a:r>
            <a:r>
              <a:rPr lang="en-US" dirty="0" smtClean="0"/>
              <a:t> website, particularly </a:t>
            </a:r>
          </a:p>
          <a:p>
            <a:r>
              <a:rPr lang="en-US" u="sng" dirty="0">
                <a:hlinkClick r:id="rId2"/>
              </a:rPr>
              <a:t>http://www.cs.columbia.edu/~</a:t>
            </a:r>
            <a:r>
              <a:rPr lang="en-US" u="sng" dirty="0" smtClean="0">
                <a:hlinkClick r:id="rId2"/>
              </a:rPr>
              <a:t>blei/papers/Blei2012.pdf</a:t>
            </a:r>
            <a:r>
              <a:rPr lang="en-US" u="sng" dirty="0" smtClean="0"/>
              <a:t> ; </a:t>
            </a:r>
            <a:r>
              <a:rPr lang="en-US" dirty="0"/>
              <a:t> </a:t>
            </a:r>
          </a:p>
          <a:p>
            <a:r>
              <a:rPr lang="en-US" u="sng" dirty="0">
                <a:hlinkClick r:id="rId3"/>
              </a:rPr>
              <a:t>http://www.cs.columbia.edu/~</a:t>
            </a:r>
            <a:r>
              <a:rPr lang="en-US" u="sng" dirty="0" smtClean="0">
                <a:hlinkClick r:id="rId3"/>
              </a:rPr>
              <a:t>blei/talks/Blei_Topic_Modeling_Workshop_2013.pdf</a:t>
            </a:r>
            <a:r>
              <a:rPr lang="en-US" u="sng" dirty="0" smtClean="0"/>
              <a:t> </a:t>
            </a:r>
          </a:p>
          <a:p>
            <a:r>
              <a:rPr lang="en-US" u="sng" dirty="0"/>
              <a:t> </a:t>
            </a:r>
            <a:r>
              <a:rPr lang="en-US" u="sng" dirty="0" smtClean="0"/>
              <a:t> </a:t>
            </a:r>
            <a:r>
              <a:rPr lang="en-US" u="sng" dirty="0"/>
              <a:t>“Text as data” Matthew </a:t>
            </a:r>
            <a:r>
              <a:rPr lang="en-US" u="sng" dirty="0" err="1" smtClean="0"/>
              <a:t>Gentzkow</a:t>
            </a:r>
            <a:r>
              <a:rPr lang="en-US" u="sng" dirty="0"/>
              <a:t>; Bryan  Kelly, Matt </a:t>
            </a:r>
            <a:r>
              <a:rPr lang="en-US" u="sng" dirty="0" err="1" smtClean="0"/>
              <a:t>Taddy</a:t>
            </a:r>
            <a:r>
              <a:rPr lang="en-US" u="sng" dirty="0" smtClean="0"/>
              <a:t>, Journal  </a:t>
            </a:r>
            <a:r>
              <a:rPr lang="en-US" u="sng" dirty="0" err="1" smtClean="0"/>
              <a:t>Journal</a:t>
            </a:r>
            <a:r>
              <a:rPr lang="en-US" u="sng" dirty="0" smtClean="0"/>
              <a:t> of Economic Perspectives, forthcoming</a:t>
            </a:r>
            <a:endParaRPr lang="en-US" dirty="0"/>
          </a:p>
          <a:p>
            <a:endParaRPr lang="en-US" dirty="0"/>
          </a:p>
        </p:txBody>
      </p:sp>
    </p:spTree>
    <p:extLst>
      <p:ext uri="{BB962C8B-B14F-4D97-AF65-F5344CB8AC3E}">
        <p14:creationId xmlns:p14="http://schemas.microsoft.com/office/powerpoint/2010/main" val="295795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core steps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AutoNum type="arabicPeriod"/>
                </a:pPr>
                <a:r>
                  <a:rPr lang="en-US" dirty="0" smtClean="0"/>
                  <a:t>Represent raw text as numerical array C</a:t>
                </a:r>
              </a:p>
              <a:p>
                <a:pPr marL="0" indent="0">
                  <a:buNone/>
                </a:pPr>
                <a:r>
                  <a:rPr lang="en-US" dirty="0" smtClean="0"/>
                  <a:t>(reduce dimensionality using knowledge of language structure)</a:t>
                </a:r>
              </a:p>
              <a:p>
                <a:pPr marL="0" indent="0">
                  <a:buNone/>
                </a:pPr>
                <a:r>
                  <a:rPr lang="en-US" dirty="0" smtClean="0"/>
                  <a:t>2. Map C to predicted values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oMath>
                </a14:m>
                <a:endParaRPr lang="en-US" dirty="0" smtClean="0"/>
              </a:p>
              <a:p>
                <a:pPr marL="0" indent="0">
                  <a:buNone/>
                </a:pPr>
                <a:r>
                  <a:rPr lang="en-US" dirty="0" smtClean="0"/>
                  <a:t>(high dimensional stats – e.g. emails are spam?; predict sentiment; predict flu trends)</a:t>
                </a:r>
              </a:p>
              <a:p>
                <a:pPr marL="0" indent="0">
                  <a:buNone/>
                </a:pPr>
                <a:r>
                  <a:rPr lang="en-US" dirty="0" smtClean="0"/>
                  <a:t>3. Use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oMath>
                </a14:m>
                <a:r>
                  <a:rPr lang="en-US" dirty="0" smtClean="0"/>
                  <a:t> in subsequent analysis</a:t>
                </a:r>
              </a:p>
              <a:p>
                <a:pPr marL="0" indent="0">
                  <a:buNone/>
                </a:pPr>
                <a:r>
                  <a:rPr lang="en-US" dirty="0" smtClean="0"/>
                  <a:t>(inference – e.g. neighborhood racial animus on voting; estimate newspaper political slant and sources of funding)</a:t>
                </a:r>
              </a:p>
              <a:p>
                <a:pPr marL="514350" indent="-514350">
                  <a:buAutoNum type="arabicPeriod"/>
                </a:pPr>
                <a:endParaRPr lang="en-US" dirty="0" smtClean="0"/>
              </a:p>
              <a:p>
                <a:pPr marL="514350" indent="-514350">
                  <a:buAutoNum type="arabicPeriod"/>
                </a:pPr>
                <a:endParaRPr lang="en-US" dirty="0"/>
              </a:p>
              <a:p>
                <a:pPr marL="0" indent="0">
                  <a:buNone/>
                </a:pPr>
                <a:endParaRPr lang="en-US" dirty="0" smtClean="0"/>
              </a:p>
              <a:p>
                <a:pPr marL="514350" indent="-514350">
                  <a:buAutoNum type="arabicPeriod"/>
                </a:pPr>
                <a:endParaRPr lang="en-US" dirty="0" smtClean="0"/>
              </a:p>
              <a:p>
                <a:pPr marL="514350" indent="-514350">
                  <a:buAutoNum type="arabicPeriod"/>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4" t="-2156" r="-944" b="-4178"/>
                </a:stretch>
              </a:blipFill>
            </p:spPr>
            <p:txBody>
              <a:bodyPr/>
              <a:lstStyle/>
              <a:p>
                <a:r>
                  <a:rPr lang="en-US">
                    <a:noFill/>
                  </a:rPr>
                  <a:t> </a:t>
                </a:r>
              </a:p>
            </p:txBody>
          </p:sp>
        </mc:Fallback>
      </mc:AlternateContent>
    </p:spTree>
    <p:extLst>
      <p:ext uri="{BB962C8B-B14F-4D97-AF65-F5344CB8AC3E}">
        <p14:creationId xmlns:p14="http://schemas.microsoft.com/office/powerpoint/2010/main" val="1512746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6807200" y="4361079"/>
            <a:ext cx="5150181" cy="1752599"/>
          </a:xfrm>
        </p:spPr>
        <p:txBody>
          <a:bodyPr>
            <a:noAutofit/>
          </a:bodyPr>
          <a:lstStyle/>
          <a:p>
            <a:pPr algn="r">
              <a:defRPr/>
            </a:pPr>
            <a:r>
              <a:rPr lang="en-US" altLang="en-US" sz="2400" dirty="0" smtClean="0">
                <a:solidFill>
                  <a:schemeClr val="tx1"/>
                </a:solidFill>
                <a:latin typeface="+mn-lt"/>
              </a:rPr>
              <a:t>…</a:t>
            </a:r>
            <a:r>
              <a:rPr lang="en-US" altLang="en-US" sz="2400" b="1" dirty="0" smtClean="0">
                <a:solidFill>
                  <a:schemeClr val="tx1"/>
                </a:solidFill>
                <a:latin typeface="+mn-lt"/>
              </a:rPr>
              <a:t>And conservatively </a:t>
            </a:r>
            <a:br>
              <a:rPr lang="en-US" altLang="en-US" sz="2400" b="1" dirty="0" smtClean="0">
                <a:solidFill>
                  <a:schemeClr val="tx1"/>
                </a:solidFill>
                <a:latin typeface="+mn-lt"/>
              </a:rPr>
            </a:br>
            <a:r>
              <a:rPr lang="en-US" altLang="en-US" sz="2400" dirty="0" smtClean="0">
                <a:solidFill>
                  <a:schemeClr val="tx1"/>
                </a:solidFill>
                <a:latin typeface="+mn-lt"/>
              </a:rPr>
              <a:t>$14.1 billion ($2010) in economic burden from foodborne infectious illnesses alone.</a:t>
            </a:r>
            <a:endParaRPr lang="en-US" altLang="en-US" sz="2400" dirty="0">
              <a:solidFill>
                <a:schemeClr val="tx1"/>
              </a:solidFill>
              <a:latin typeface="+mn-lt"/>
            </a:endParaRPr>
          </a:p>
        </p:txBody>
      </p:sp>
      <p:pic>
        <p:nvPicPr>
          <p:cNvPr id="39938"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075161" y="1"/>
            <a:ext cx="7116839" cy="436470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9765099" y="6400800"/>
            <a:ext cx="2168093" cy="369332"/>
          </a:xfrm>
          <a:prstGeom prst="rect">
            <a:avLst/>
          </a:prstGeom>
        </p:spPr>
        <p:txBody>
          <a:bodyPr wrap="none">
            <a:spAutoFit/>
          </a:bodyPr>
          <a:lstStyle/>
          <a:p>
            <a:pPr algn="r" fontAlgn="base">
              <a:spcBef>
                <a:spcPct val="0"/>
              </a:spcBef>
              <a:spcAft>
                <a:spcPct val="0"/>
              </a:spcAft>
              <a:buFont typeface="Arial" charset="0"/>
              <a:buNone/>
              <a:defRPr/>
            </a:pPr>
            <a:r>
              <a:rPr lang="en-US" altLang="en-US" dirty="0">
                <a:solidFill>
                  <a:srgbClr val="FFC000"/>
                </a:solidFill>
                <a:latin typeface="Arial" charset="0"/>
              </a:rPr>
              <a:t>Source:  CDC 2011</a:t>
            </a:r>
          </a:p>
        </p:txBody>
      </p:sp>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
            <a:ext cx="5075161" cy="436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5"/>
          <p:cNvSpPr txBox="1">
            <a:spLocks/>
          </p:cNvSpPr>
          <p:nvPr/>
        </p:nvSpPr>
        <p:spPr bwMode="auto">
          <a:xfrm>
            <a:off x="0" y="4386478"/>
            <a:ext cx="7010400" cy="247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altLang="en-US" sz="2400" b="1" dirty="0" smtClean="0"/>
              <a:t>In a typical year…</a:t>
            </a:r>
            <a:endParaRPr lang="en-US" altLang="en-US" sz="2400" dirty="0" smtClean="0"/>
          </a:p>
          <a:p>
            <a:pPr marL="231775" indent="-231775">
              <a:lnSpc>
                <a:spcPct val="120000"/>
              </a:lnSpc>
              <a:defRPr/>
            </a:pPr>
            <a:r>
              <a:rPr lang="en-US" altLang="en-US" sz="2400" dirty="0" smtClean="0"/>
              <a:t>48 million cases </a:t>
            </a:r>
            <a:r>
              <a:rPr lang="en-US" altLang="en-US" sz="1800" dirty="0" smtClean="0"/>
              <a:t>(29-71 million)</a:t>
            </a:r>
          </a:p>
          <a:p>
            <a:pPr marL="231775" indent="-231775">
              <a:lnSpc>
                <a:spcPct val="120000"/>
              </a:lnSpc>
              <a:defRPr/>
            </a:pPr>
            <a:r>
              <a:rPr lang="en-US" altLang="en-US" sz="2400" dirty="0" smtClean="0"/>
              <a:t>128,000 hospitalizations </a:t>
            </a:r>
            <a:r>
              <a:rPr lang="en-US" altLang="en-US" sz="1800" dirty="0" smtClean="0"/>
              <a:t>(63,000-216,000)</a:t>
            </a:r>
          </a:p>
          <a:p>
            <a:pPr marL="231775" indent="-231775">
              <a:lnSpc>
                <a:spcPct val="120000"/>
              </a:lnSpc>
              <a:defRPr/>
            </a:pPr>
            <a:r>
              <a:rPr lang="en-US" altLang="en-US" sz="2400" dirty="0" smtClean="0"/>
              <a:t>3,000 deaths </a:t>
            </a:r>
            <a:r>
              <a:rPr lang="en-US" altLang="en-US" sz="1800" dirty="0" smtClean="0"/>
              <a:t>(1,500-5,000)</a:t>
            </a:r>
          </a:p>
        </p:txBody>
      </p:sp>
      <p:pic>
        <p:nvPicPr>
          <p:cNvPr id="3" name="Picture 2"/>
          <p:cNvPicPr>
            <a:picLocks noChangeAspect="1"/>
          </p:cNvPicPr>
          <p:nvPr/>
        </p:nvPicPr>
        <p:blipFill>
          <a:blip r:embed="rId5"/>
          <a:stretch>
            <a:fillRect/>
          </a:stretch>
        </p:blipFill>
        <p:spPr>
          <a:xfrm>
            <a:off x="3810000" y="381000"/>
            <a:ext cx="3748087" cy="5408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58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descr="This diagram illustrates the different places on the farm to the table chain where food was contaminated with Salmone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3084" y="1052513"/>
            <a:ext cx="50546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4"/>
          <p:cNvSpPr>
            <a:spLocks noGrp="1"/>
          </p:cNvSpPr>
          <p:nvPr>
            <p:ph type="title" idx="4294967295"/>
          </p:nvPr>
        </p:nvSpPr>
        <p:spPr bwMode="auto">
          <a:xfrm>
            <a:off x="477838" y="73025"/>
            <a:ext cx="11714162" cy="8556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pPr algn="ctr"/>
            <a:r>
              <a:rPr lang="en-US" sz="2800" b="1" dirty="0" smtClean="0">
                <a:ea typeface="+mj-ea"/>
                <a:cs typeface="+mj-cs"/>
              </a:rPr>
              <a:t>Food Safety Research’s Scope Spans </a:t>
            </a:r>
            <a:br>
              <a:rPr lang="en-US" sz="2800" b="1" dirty="0" smtClean="0">
                <a:ea typeface="+mj-ea"/>
                <a:cs typeface="+mj-cs"/>
              </a:rPr>
            </a:br>
            <a:r>
              <a:rPr lang="en-US" sz="2800" b="1" dirty="0" smtClean="0">
                <a:ea typeface="+mj-ea"/>
                <a:cs typeface="+mj-cs"/>
              </a:rPr>
              <a:t>the Complete Farm-to-fork Chain</a:t>
            </a:r>
            <a:endParaRPr lang="en-US" altLang="en-US" sz="2800" b="1" dirty="0" smtClean="0"/>
          </a:p>
        </p:txBody>
      </p:sp>
      <p:sp>
        <p:nvSpPr>
          <p:cNvPr id="48132" name="TextBox 5"/>
          <p:cNvSpPr txBox="1">
            <a:spLocks noChangeArrowheads="1"/>
          </p:cNvSpPr>
          <p:nvPr/>
        </p:nvSpPr>
        <p:spPr bwMode="auto">
          <a:xfrm>
            <a:off x="0" y="1125538"/>
            <a:ext cx="36004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0" fontAlgn="base" hangingPunct="0">
              <a:spcBef>
                <a:spcPct val="0"/>
              </a:spcBef>
              <a:spcAft>
                <a:spcPct val="0"/>
              </a:spcAft>
            </a:pPr>
            <a:r>
              <a:rPr lang="en-US" altLang="en-US" b="1" dirty="0" smtClean="0">
                <a:solidFill>
                  <a:prstClr val="black"/>
                </a:solidFill>
                <a:latin typeface="Calibri"/>
                <a:ea typeface="ＭＳ Ｐゴシック" charset="-128"/>
              </a:rPr>
              <a:t>Production</a:t>
            </a:r>
            <a:r>
              <a:rPr lang="en-US" altLang="en-US" dirty="0" smtClean="0">
                <a:solidFill>
                  <a:prstClr val="black"/>
                </a:solidFill>
                <a:latin typeface="Calibri"/>
                <a:ea typeface="ＭＳ Ｐゴシック" charset="-128"/>
              </a:rPr>
              <a:t>:  Animal husbandry, pathogen survival in crops, breeding, veterinary epidemiology, storage technology</a:t>
            </a:r>
          </a:p>
        </p:txBody>
      </p:sp>
      <p:sp>
        <p:nvSpPr>
          <p:cNvPr id="48133" name="TextBox 15"/>
          <p:cNvSpPr txBox="1">
            <a:spLocks noChangeArrowheads="1"/>
          </p:cNvSpPr>
          <p:nvPr/>
        </p:nvSpPr>
        <p:spPr bwMode="auto">
          <a:xfrm>
            <a:off x="8593667" y="990600"/>
            <a:ext cx="35983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0" fontAlgn="base" hangingPunct="0">
              <a:spcBef>
                <a:spcPct val="0"/>
              </a:spcBef>
              <a:spcAft>
                <a:spcPct val="0"/>
              </a:spcAft>
            </a:pPr>
            <a:r>
              <a:rPr lang="en-US" altLang="en-US" b="1" dirty="0" smtClean="0">
                <a:solidFill>
                  <a:prstClr val="black"/>
                </a:solidFill>
                <a:latin typeface="Calibri"/>
              </a:rPr>
              <a:t>Processing</a:t>
            </a:r>
            <a:r>
              <a:rPr lang="en-US" altLang="en-US" dirty="0" smtClean="0">
                <a:solidFill>
                  <a:prstClr val="black"/>
                </a:solidFill>
                <a:latin typeface="Calibri"/>
              </a:rPr>
              <a:t>:  pathogen and chemical detection, equipment engineering, food chemistry, management processes, </a:t>
            </a:r>
          </a:p>
        </p:txBody>
      </p:sp>
      <p:cxnSp>
        <p:nvCxnSpPr>
          <p:cNvPr id="3" name="Straight Arrow Connector 2"/>
          <p:cNvCxnSpPr/>
          <p:nvPr/>
        </p:nvCxnSpPr>
        <p:spPr>
          <a:xfrm flipH="1">
            <a:off x="7727951" y="1684338"/>
            <a:ext cx="960967" cy="88900"/>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51200" y="1524000"/>
            <a:ext cx="637117" cy="490538"/>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sp>
        <p:nvSpPr>
          <p:cNvPr id="48136" name="TextBox 15"/>
          <p:cNvSpPr txBox="1">
            <a:spLocks noChangeArrowheads="1"/>
          </p:cNvSpPr>
          <p:nvPr/>
        </p:nvSpPr>
        <p:spPr bwMode="auto">
          <a:xfrm>
            <a:off x="8557684" y="3046274"/>
            <a:ext cx="359833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0" fontAlgn="base" hangingPunct="0">
              <a:spcBef>
                <a:spcPct val="0"/>
              </a:spcBef>
              <a:spcAft>
                <a:spcPct val="0"/>
              </a:spcAft>
            </a:pPr>
            <a:r>
              <a:rPr lang="en-US" altLang="en-US" b="1" dirty="0" smtClean="0">
                <a:solidFill>
                  <a:prstClr val="black"/>
                </a:solidFill>
                <a:latin typeface="Calibri"/>
              </a:rPr>
              <a:t>Shipping and distribution</a:t>
            </a:r>
            <a:r>
              <a:rPr lang="en-US" altLang="en-US" dirty="0" smtClean="0">
                <a:solidFill>
                  <a:prstClr val="black"/>
                </a:solidFill>
                <a:latin typeface="Calibri"/>
              </a:rPr>
              <a:t>:  storage and refrigeration technology, pathogen detection, temperature abuse detection, information systems</a:t>
            </a:r>
          </a:p>
        </p:txBody>
      </p:sp>
      <p:cxnSp>
        <p:nvCxnSpPr>
          <p:cNvPr id="16" name="Straight Arrow Connector 15"/>
          <p:cNvCxnSpPr/>
          <p:nvPr/>
        </p:nvCxnSpPr>
        <p:spPr>
          <a:xfrm flipH="1" flipV="1">
            <a:off x="7727952" y="3373438"/>
            <a:ext cx="1009648" cy="436562"/>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sp>
        <p:nvSpPr>
          <p:cNvPr id="48138" name="TextBox 5"/>
          <p:cNvSpPr txBox="1">
            <a:spLocks noChangeArrowheads="1"/>
          </p:cNvSpPr>
          <p:nvPr/>
        </p:nvSpPr>
        <p:spPr bwMode="auto">
          <a:xfrm>
            <a:off x="40218" y="3141663"/>
            <a:ext cx="360044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0" fontAlgn="base" hangingPunct="0">
              <a:spcBef>
                <a:spcPct val="0"/>
              </a:spcBef>
              <a:spcAft>
                <a:spcPct val="0"/>
              </a:spcAft>
            </a:pPr>
            <a:r>
              <a:rPr lang="en-US" altLang="en-US" b="1" dirty="0" smtClean="0">
                <a:solidFill>
                  <a:prstClr val="black"/>
                </a:solidFill>
                <a:latin typeface="Calibri"/>
                <a:ea typeface="ＭＳ Ｐゴシック" charset="-128"/>
              </a:rPr>
              <a:t>Preparation</a:t>
            </a:r>
            <a:r>
              <a:rPr lang="en-US" altLang="en-US" dirty="0" smtClean="0">
                <a:solidFill>
                  <a:prstClr val="black"/>
                </a:solidFill>
                <a:latin typeface="Calibri"/>
                <a:ea typeface="ＭＳ Ｐゴシック" charset="-128"/>
              </a:rPr>
              <a:t>:  impacts of new preparation technologies on safety, personnel management and training</a:t>
            </a:r>
          </a:p>
        </p:txBody>
      </p:sp>
      <p:cxnSp>
        <p:nvCxnSpPr>
          <p:cNvPr id="18" name="Straight Arrow Connector 17"/>
          <p:cNvCxnSpPr/>
          <p:nvPr/>
        </p:nvCxnSpPr>
        <p:spPr>
          <a:xfrm>
            <a:off x="3009900" y="3500438"/>
            <a:ext cx="986367" cy="184150"/>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sp>
        <p:nvSpPr>
          <p:cNvPr id="48140" name="TextBox 15"/>
          <p:cNvSpPr txBox="1">
            <a:spLocks noChangeArrowheads="1"/>
          </p:cNvSpPr>
          <p:nvPr/>
        </p:nvSpPr>
        <p:spPr bwMode="auto">
          <a:xfrm>
            <a:off x="2351618" y="5589588"/>
            <a:ext cx="82571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0" fontAlgn="base" hangingPunct="0">
              <a:spcBef>
                <a:spcPct val="0"/>
              </a:spcBef>
              <a:spcAft>
                <a:spcPct val="0"/>
              </a:spcAft>
            </a:pPr>
            <a:r>
              <a:rPr lang="en-US" altLang="en-US" b="1" dirty="0" smtClean="0">
                <a:solidFill>
                  <a:prstClr val="black"/>
                </a:solidFill>
                <a:latin typeface="Calibri"/>
              </a:rPr>
              <a:t>Consumption:</a:t>
            </a:r>
            <a:r>
              <a:rPr lang="en-US" altLang="en-US" dirty="0" smtClean="0">
                <a:solidFill>
                  <a:prstClr val="black"/>
                </a:solidFill>
                <a:latin typeface="Calibri"/>
              </a:rPr>
              <a:t>  consumer food handling practices, information technology and communication, illness reporting systems, “restaurant” regulation, and epidemiology</a:t>
            </a:r>
          </a:p>
        </p:txBody>
      </p:sp>
      <p:cxnSp>
        <p:nvCxnSpPr>
          <p:cNvPr id="25" name="Straight Arrow Connector 24"/>
          <p:cNvCxnSpPr/>
          <p:nvPr/>
        </p:nvCxnSpPr>
        <p:spPr>
          <a:xfrm flipH="1" flipV="1">
            <a:off x="4682067" y="5410200"/>
            <a:ext cx="685800" cy="179388"/>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288618" y="5392738"/>
            <a:ext cx="984249" cy="196850"/>
          </a:xfrm>
          <a:prstGeom prst="straightConnector1">
            <a:avLst/>
          </a:prstGeom>
          <a:ln w="31750" cmpd="sng">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17593" y="6488668"/>
            <a:ext cx="2638424" cy="369332"/>
          </a:xfrm>
          <a:prstGeom prst="rect">
            <a:avLst/>
          </a:prstGeom>
          <a:noFill/>
        </p:spPr>
        <p:txBody>
          <a:bodyPr wrap="square" rtlCol="0">
            <a:spAutoFit/>
          </a:bodyPr>
          <a:lstStyle/>
          <a:p>
            <a:r>
              <a:rPr lang="en-US" kern="0" dirty="0" smtClean="0">
                <a:solidFill>
                  <a:prstClr val="black"/>
                </a:solidFill>
              </a:rPr>
              <a:t>Source:  CDC 2010</a:t>
            </a:r>
          </a:p>
        </p:txBody>
      </p:sp>
    </p:spTree>
    <p:extLst>
      <p:ext uri="{BB962C8B-B14F-4D97-AF65-F5344CB8AC3E}">
        <p14:creationId xmlns:p14="http://schemas.microsoft.com/office/powerpoint/2010/main" val="809044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Food Safety Research’s Scope Spans the Complete Farm-to-Fork Chain</a:t>
            </a:r>
            <a:endParaRPr lang="en-US"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893277"/>
            <a:ext cx="8278813" cy="45720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3979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877674" cy="1400530"/>
          </a:xfrm>
        </p:spPr>
        <p:txBody>
          <a:bodyPr/>
          <a:lstStyle/>
          <a:p>
            <a:r>
              <a:rPr lang="en-US" dirty="0" smtClean="0"/>
              <a:t>Step 1: Describing food safety grants</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8373" y="1899137"/>
            <a:ext cx="5039165" cy="4248565"/>
          </a:xfrm>
          <a:prstGeom prst="rect">
            <a:avLst/>
          </a:prstGeom>
          <a:ln w="228600" cap="sq" cmpd="thickThin">
            <a:solidFill>
              <a:srgbClr val="000000"/>
            </a:solidFill>
            <a:prstDash val="solid"/>
            <a:miter lim="800000"/>
          </a:ln>
          <a:effectLst>
            <a:innerShdw blurRad="76200">
              <a:srgbClr val="000000"/>
            </a:innerShdw>
          </a:effectLst>
        </p:spPr>
      </p:pic>
      <p:sp>
        <p:nvSpPr>
          <p:cNvPr id="3" name="Rectangle 2"/>
          <p:cNvSpPr/>
          <p:nvPr/>
        </p:nvSpPr>
        <p:spPr>
          <a:xfrm>
            <a:off x="4747846" y="4970585"/>
            <a:ext cx="1817077" cy="1177118"/>
          </a:xfrm>
          <a:prstGeom prst="rect">
            <a:avLst/>
          </a:prstGeom>
          <a:noFill/>
          <a:ln w="34925"/>
          <a:effectLst>
            <a:softEdge rad="0"/>
          </a:effectLst>
          <a:scene3d>
            <a:camera prst="orthographicFront"/>
            <a:lightRig rig="threePt" dir="t"/>
          </a:scene3d>
          <a:sp3d contourW="12700">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392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Text analysis of research documents to identify food safety</a:t>
            </a:r>
            <a:endParaRPr lang="en-US" dirty="0"/>
          </a:p>
        </p:txBody>
      </p:sp>
      <p:sp>
        <p:nvSpPr>
          <p:cNvPr id="3" name="Content Placeholder 2"/>
          <p:cNvSpPr>
            <a:spLocks noGrp="1"/>
          </p:cNvSpPr>
          <p:nvPr>
            <p:ph idx="1"/>
          </p:nvPr>
        </p:nvSpPr>
        <p:spPr/>
        <p:txBody>
          <a:bodyPr/>
          <a:lstStyle/>
          <a:p>
            <a:r>
              <a:rPr lang="en-US" dirty="0" smtClean="0"/>
              <a:t>Two approaches</a:t>
            </a:r>
          </a:p>
          <a:p>
            <a:pPr lvl="1"/>
            <a:r>
              <a:rPr lang="en-US" dirty="0" smtClean="0"/>
              <a:t>“Search term”: Expert-proposed search terms</a:t>
            </a:r>
          </a:p>
          <a:p>
            <a:pPr lvl="1"/>
            <a:r>
              <a:rPr lang="en-US" dirty="0" smtClean="0"/>
              <a:t>“</a:t>
            </a:r>
            <a:r>
              <a:rPr lang="en-US" dirty="0" err="1" smtClean="0"/>
              <a:t>WikiLabel</a:t>
            </a:r>
            <a:r>
              <a:rPr lang="en-US" dirty="0" smtClean="0"/>
              <a:t>”: Map from “Food Safety” Wikipedia page to form a compact set of related terms</a:t>
            </a:r>
          </a:p>
          <a:p>
            <a:r>
              <a:rPr lang="en-US" dirty="0" smtClean="0"/>
              <a:t>Implementation of both search strategies uses natural language processing (LDA) </a:t>
            </a:r>
            <a:r>
              <a:rPr lang="en-US" u="sng" dirty="0" smtClean="0"/>
              <a:t>and</a:t>
            </a:r>
            <a:r>
              <a:rPr lang="en-US" dirty="0" smtClean="0"/>
              <a:t> human validation</a:t>
            </a:r>
          </a:p>
          <a:p>
            <a:endParaRPr lang="en-US" dirty="0" smtClean="0"/>
          </a:p>
        </p:txBody>
      </p:sp>
    </p:spTree>
    <p:extLst>
      <p:ext uri="{BB962C8B-B14F-4D97-AF65-F5344CB8AC3E}">
        <p14:creationId xmlns:p14="http://schemas.microsoft.com/office/powerpoint/2010/main" val="2869222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NSF (</a:t>
            </a:r>
            <a:r>
              <a:rPr lang="en-US" dirty="0" smtClean="0"/>
              <a:t>2000-2013) N=154,925</a:t>
            </a:r>
            <a:endParaRPr lang="en-US" dirty="0"/>
          </a:p>
        </p:txBody>
      </p:sp>
      <p:sp>
        <p:nvSpPr>
          <p:cNvPr id="6" name="Oval 5"/>
          <p:cNvSpPr/>
          <p:nvPr/>
        </p:nvSpPr>
        <p:spPr>
          <a:xfrm>
            <a:off x="4572000" y="1620679"/>
            <a:ext cx="3657600" cy="2819400"/>
          </a:xfrm>
          <a:prstGeom prst="ellipse">
            <a:avLst/>
          </a:prstGeom>
          <a:solidFill>
            <a:schemeClr val="accent3">
              <a:alpha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tx1"/>
                </a:solidFill>
              </a:rPr>
              <a:t>WikiLabeling</a:t>
            </a:r>
            <a:r>
              <a:rPr lang="en-US" dirty="0" smtClean="0">
                <a:solidFill>
                  <a:schemeClr val="tx1"/>
                </a:solidFill>
              </a:rPr>
              <a:t> – </a:t>
            </a:r>
            <a:r>
              <a:rPr lang="en-US" b="1" dirty="0" smtClean="0">
                <a:solidFill>
                  <a:schemeClr val="tx1"/>
                </a:solidFill>
              </a:rPr>
              <a:t>5,075 docs</a:t>
            </a:r>
            <a:endParaRPr lang="en-US" b="1" dirty="0">
              <a:solidFill>
                <a:schemeClr val="tx1"/>
              </a:solidFill>
            </a:endParaRPr>
          </a:p>
        </p:txBody>
      </p:sp>
      <p:sp>
        <p:nvSpPr>
          <p:cNvPr id="7" name="Oval 6"/>
          <p:cNvSpPr/>
          <p:nvPr/>
        </p:nvSpPr>
        <p:spPr>
          <a:xfrm>
            <a:off x="3262083" y="3048001"/>
            <a:ext cx="3309259" cy="2422071"/>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Search term approach – </a:t>
            </a:r>
          </a:p>
          <a:p>
            <a:pPr algn="ctr"/>
            <a:r>
              <a:rPr lang="en-US" b="1" dirty="0" smtClean="0">
                <a:solidFill>
                  <a:schemeClr val="tx1"/>
                </a:solidFill>
              </a:rPr>
              <a:t>4,132 docs</a:t>
            </a:r>
            <a:endParaRPr lang="en-US" b="1" dirty="0">
              <a:solidFill>
                <a:schemeClr val="tx1"/>
              </a:solidFill>
            </a:endParaRPr>
          </a:p>
        </p:txBody>
      </p:sp>
      <p:sp>
        <p:nvSpPr>
          <p:cNvPr id="11" name="TextBox 10"/>
          <p:cNvSpPr txBox="1"/>
          <p:nvPr/>
        </p:nvSpPr>
        <p:spPr>
          <a:xfrm>
            <a:off x="5112656" y="3534843"/>
            <a:ext cx="881745" cy="307777"/>
          </a:xfrm>
          <a:prstGeom prst="rect">
            <a:avLst/>
          </a:prstGeom>
          <a:noFill/>
        </p:spPr>
        <p:txBody>
          <a:bodyPr wrap="square" rtlCol="0">
            <a:spAutoFit/>
          </a:bodyPr>
          <a:lstStyle/>
          <a:p>
            <a:r>
              <a:rPr lang="en-US" sz="1400" b="1" dirty="0" smtClean="0"/>
              <a:t>562</a:t>
            </a:r>
            <a:endParaRPr lang="en-US" sz="1400" b="1" dirty="0"/>
          </a:p>
        </p:txBody>
      </p:sp>
      <p:sp>
        <p:nvSpPr>
          <p:cNvPr id="30" name="Rectangle 29"/>
          <p:cNvSpPr/>
          <p:nvPr/>
        </p:nvSpPr>
        <p:spPr>
          <a:xfrm>
            <a:off x="8040915" y="1143001"/>
            <a:ext cx="3860800" cy="21247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171450" indent="-171450">
              <a:buFont typeface="Arial" pitchFamily="34" charset="0"/>
              <a:buChar char="•"/>
            </a:pPr>
            <a:r>
              <a:rPr lang="en-US" sz="1100" dirty="0"/>
              <a:t>BE/GEN-EN: Development of Methods Linking Genomic and Ecological Responses in a Freshwater Sentinel Species</a:t>
            </a:r>
          </a:p>
          <a:p>
            <a:pPr marL="171450" indent="-171450">
              <a:buFont typeface="Arial" pitchFamily="34" charset="0"/>
              <a:buChar char="•"/>
            </a:pPr>
            <a:r>
              <a:rPr lang="en-US" sz="1100" dirty="0"/>
              <a:t>Environmental Implications of Engineered </a:t>
            </a:r>
            <a:r>
              <a:rPr lang="en-US" sz="1100" dirty="0" err="1"/>
              <a:t>Nanomaterials</a:t>
            </a:r>
            <a:r>
              <a:rPr lang="en-US" sz="1100" dirty="0"/>
              <a:t> on the Important Environmental Model Daphnia</a:t>
            </a:r>
          </a:p>
          <a:p>
            <a:pPr marL="171450" indent="-171450">
              <a:buFont typeface="Arial" pitchFamily="34" charset="0"/>
              <a:buChar char="•"/>
            </a:pPr>
            <a:r>
              <a:rPr lang="en-US" sz="1100" dirty="0"/>
              <a:t>Workshop on Modeling the Rapid Evolution of Infectious Diseases</a:t>
            </a:r>
          </a:p>
          <a:p>
            <a:pPr marL="171450" indent="-171450">
              <a:buFont typeface="Arial" pitchFamily="34" charset="0"/>
              <a:buChar char="•"/>
            </a:pPr>
            <a:r>
              <a:rPr lang="en-US" sz="1100" dirty="0"/>
              <a:t>The Genetic Architecture of Adaptation in Laboratory Yeast Populations</a:t>
            </a:r>
          </a:p>
          <a:p>
            <a:pPr marL="171450" indent="-171450">
              <a:buFont typeface="Arial" pitchFamily="34" charset="0"/>
              <a:buChar char="•"/>
            </a:pPr>
            <a:r>
              <a:rPr lang="en-US" sz="1100" dirty="0"/>
              <a:t>Cell-to-Cell Signaling in E. </a:t>
            </a:r>
            <a:r>
              <a:rPr lang="en-US" sz="1100" dirty="0" smtClean="0"/>
              <a:t>Coli</a:t>
            </a:r>
            <a:endParaRPr lang="en-US" sz="1100" dirty="0"/>
          </a:p>
        </p:txBody>
      </p:sp>
      <p:cxnSp>
        <p:nvCxnSpPr>
          <p:cNvPr id="34" name="Straight Arrow Connector 33"/>
          <p:cNvCxnSpPr>
            <a:stCxn id="30" idx="1"/>
          </p:cNvCxnSpPr>
          <p:nvPr/>
        </p:nvCxnSpPr>
        <p:spPr>
          <a:xfrm flipH="1">
            <a:off x="6916058" y="2205396"/>
            <a:ext cx="1124857" cy="4616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03200" y="1203648"/>
            <a:ext cx="3860800" cy="21247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171450" indent="-171450">
              <a:buFont typeface="Arial" pitchFamily="34" charset="0"/>
              <a:buChar char="•"/>
            </a:pPr>
            <a:r>
              <a:rPr lang="en-US" sz="1100" dirty="0"/>
              <a:t>BREAD: Improving Water Acquisition in Maize with Root Traits that Reduce the Metabolic Cost of Soil Exploration</a:t>
            </a:r>
          </a:p>
          <a:p>
            <a:pPr marL="171450" indent="-171450">
              <a:buFont typeface="Arial" pitchFamily="34" charset="0"/>
              <a:buChar char="•"/>
            </a:pPr>
            <a:r>
              <a:rPr lang="en-US" sz="1100" dirty="0" smtClean="0"/>
              <a:t>Collaborative </a:t>
            </a:r>
            <a:r>
              <a:rPr lang="en-US" sz="1100" dirty="0"/>
              <a:t>Research: A Pilot Project on Interactive Land Use and Climate Predictions</a:t>
            </a:r>
          </a:p>
          <a:p>
            <a:pPr marL="171450" indent="-171450">
              <a:buFont typeface="Arial" pitchFamily="34" charset="0"/>
              <a:buChar char="•"/>
            </a:pPr>
            <a:r>
              <a:rPr lang="en-US" sz="1100" dirty="0"/>
              <a:t>Molecular and Cellular Biology of </a:t>
            </a:r>
            <a:r>
              <a:rPr lang="en-US" sz="1100" dirty="0" err="1"/>
              <a:t>Biotrophic</a:t>
            </a:r>
            <a:r>
              <a:rPr lang="en-US" sz="1100" dirty="0"/>
              <a:t> Interactions in Rice Blast Disease</a:t>
            </a:r>
          </a:p>
          <a:p>
            <a:pPr marL="171450" indent="-171450">
              <a:buFont typeface="Arial" pitchFamily="34" charset="0"/>
              <a:buChar char="•"/>
            </a:pPr>
            <a:r>
              <a:rPr lang="en-US" sz="1100" dirty="0"/>
              <a:t>SBIR Phase II: </a:t>
            </a:r>
            <a:r>
              <a:rPr lang="en-US" sz="1100" dirty="0" err="1"/>
              <a:t>SaaS</a:t>
            </a:r>
            <a:r>
              <a:rPr lang="en-US" sz="1100" dirty="0"/>
              <a:t>-Based Procurement and CRM Systems for Local Food </a:t>
            </a:r>
            <a:r>
              <a:rPr lang="en-US" sz="1100" dirty="0" smtClean="0"/>
              <a:t>Markets</a:t>
            </a:r>
          </a:p>
          <a:p>
            <a:pPr marL="171450" indent="-171450">
              <a:buFont typeface="Arial" pitchFamily="34" charset="0"/>
              <a:buChar char="•"/>
            </a:pPr>
            <a:r>
              <a:rPr lang="en-US" sz="1100" dirty="0"/>
              <a:t>NIRT: Building Capacity for Social and Ethical Research and Education in </a:t>
            </a:r>
            <a:r>
              <a:rPr lang="en-US" sz="1100" dirty="0" err="1"/>
              <a:t>Agrifood</a:t>
            </a:r>
            <a:r>
              <a:rPr lang="en-US" sz="1100" dirty="0"/>
              <a:t> </a:t>
            </a:r>
            <a:r>
              <a:rPr lang="en-US" sz="1100" dirty="0" smtClean="0"/>
              <a:t>Nanotechnology</a:t>
            </a:r>
            <a:endParaRPr lang="en-US" sz="1100" dirty="0"/>
          </a:p>
        </p:txBody>
      </p:sp>
      <p:cxnSp>
        <p:nvCxnSpPr>
          <p:cNvPr id="24" name="Straight Arrow Connector 23"/>
          <p:cNvCxnSpPr>
            <a:stCxn id="23" idx="2"/>
          </p:cNvCxnSpPr>
          <p:nvPr/>
        </p:nvCxnSpPr>
        <p:spPr>
          <a:xfrm>
            <a:off x="2133600" y="3328436"/>
            <a:ext cx="1930400" cy="1014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040915" y="4259036"/>
            <a:ext cx="3860800" cy="212478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171450" indent="-171450">
              <a:buFont typeface="Arial" pitchFamily="34" charset="0"/>
              <a:buChar char="•"/>
            </a:pPr>
            <a:r>
              <a:rPr lang="en-US" sz="1100" dirty="0" smtClean="0"/>
              <a:t>SBIR </a:t>
            </a:r>
            <a:r>
              <a:rPr lang="en-US" sz="1100" dirty="0"/>
              <a:t>Phase II: A Microfluidic-Based Biosensor for Food Pathogen </a:t>
            </a:r>
            <a:r>
              <a:rPr lang="en-US" sz="1100" dirty="0" smtClean="0"/>
              <a:t>Detection</a:t>
            </a:r>
          </a:p>
          <a:p>
            <a:pPr marL="171450" indent="-171450">
              <a:buFont typeface="Arial" pitchFamily="34" charset="0"/>
              <a:buChar char="•"/>
            </a:pPr>
            <a:r>
              <a:rPr lang="en-US" sz="1100" dirty="0"/>
              <a:t>STTR Phase I: Engineered Bacteriophage Based Biosensor for Rapid Detection of Viable Foodborne </a:t>
            </a:r>
            <a:r>
              <a:rPr lang="en-US" sz="1100" dirty="0" smtClean="0"/>
              <a:t>Pathogens</a:t>
            </a:r>
          </a:p>
          <a:p>
            <a:pPr marL="171450" indent="-171450">
              <a:buFont typeface="Arial" pitchFamily="34" charset="0"/>
              <a:buChar char="•"/>
            </a:pPr>
            <a:r>
              <a:rPr lang="en-US" sz="1100" dirty="0"/>
              <a:t>Biotechnology and Bioinformatics Program: The Institute For Food </a:t>
            </a:r>
            <a:r>
              <a:rPr lang="en-US" sz="1100" dirty="0" smtClean="0"/>
              <a:t>Safety</a:t>
            </a:r>
          </a:p>
          <a:p>
            <a:pPr marL="171450" indent="-171450">
              <a:buFont typeface="Arial" pitchFamily="34" charset="0"/>
              <a:buChar char="•"/>
            </a:pPr>
            <a:r>
              <a:rPr lang="en-US" sz="1100" dirty="0"/>
              <a:t>Workshop on Genomic Analysis of Plant-Associated Microorganisms; Washington, D.C., April 9 - 11, </a:t>
            </a:r>
            <a:r>
              <a:rPr lang="en-US" sz="1100" dirty="0" smtClean="0"/>
              <a:t>2002</a:t>
            </a:r>
          </a:p>
          <a:p>
            <a:pPr marL="171450" indent="-171450">
              <a:buFont typeface="Arial" pitchFamily="34" charset="0"/>
              <a:buChar char="•"/>
            </a:pPr>
            <a:r>
              <a:rPr lang="en-US" sz="1100" dirty="0"/>
              <a:t>Dosage dependent genes affecting seed composition and </a:t>
            </a:r>
            <a:r>
              <a:rPr lang="en-US" sz="1100" dirty="0" smtClean="0"/>
              <a:t>weight</a:t>
            </a:r>
            <a:endParaRPr lang="en-US" sz="1100" dirty="0"/>
          </a:p>
        </p:txBody>
      </p:sp>
      <p:cxnSp>
        <p:nvCxnSpPr>
          <p:cNvPr id="29" name="Straight Arrow Connector 28"/>
          <p:cNvCxnSpPr>
            <a:stCxn id="28" idx="1"/>
          </p:cNvCxnSpPr>
          <p:nvPr/>
        </p:nvCxnSpPr>
        <p:spPr>
          <a:xfrm flipH="1" flipV="1">
            <a:off x="5791200" y="3835918"/>
            <a:ext cx="2249715" cy="1485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66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15849" y="1063255"/>
            <a:ext cx="6857855" cy="5224130"/>
          </a:xfrm>
          <a:prstGeom prst="rect">
            <a:avLst/>
          </a:prstGeom>
        </p:spPr>
      </p:pic>
      <p:sp>
        <p:nvSpPr>
          <p:cNvPr id="7" name="TextBox 6"/>
          <p:cNvSpPr txBox="1"/>
          <p:nvPr/>
        </p:nvSpPr>
        <p:spPr>
          <a:xfrm>
            <a:off x="1353879" y="6400800"/>
            <a:ext cx="9781954" cy="382772"/>
          </a:xfrm>
          <a:prstGeom prst="rect">
            <a:avLst/>
          </a:prstGeom>
          <a:noFill/>
        </p:spPr>
        <p:txBody>
          <a:bodyPr wrap="square" rtlCol="0">
            <a:spAutoFit/>
          </a:bodyPr>
          <a:lstStyle/>
          <a:p>
            <a:r>
              <a:rPr lang="en-US" dirty="0" smtClean="0"/>
              <a:t>Source: Table 4.2: Measuring the Economic Value of Research</a:t>
            </a:r>
            <a:endParaRPr lang="en-US" dirty="0"/>
          </a:p>
        </p:txBody>
      </p:sp>
      <p:sp>
        <p:nvSpPr>
          <p:cNvPr id="8" name="TextBox 7"/>
          <p:cNvSpPr txBox="1"/>
          <p:nvPr/>
        </p:nvSpPr>
        <p:spPr>
          <a:xfrm>
            <a:off x="1679944" y="439479"/>
            <a:ext cx="6882809" cy="584775"/>
          </a:xfrm>
          <a:prstGeom prst="rect">
            <a:avLst/>
          </a:prstGeom>
          <a:noFill/>
        </p:spPr>
        <p:txBody>
          <a:bodyPr wrap="square" rtlCol="0">
            <a:spAutoFit/>
          </a:bodyPr>
          <a:lstStyle/>
          <a:p>
            <a:pPr algn="ctr"/>
            <a:r>
              <a:rPr lang="en-US" sz="3200" dirty="0" smtClean="0"/>
              <a:t>Insights from Topic Modeling</a:t>
            </a:r>
            <a:endParaRPr lang="en-US" sz="3200" dirty="0"/>
          </a:p>
        </p:txBody>
      </p:sp>
    </p:spTree>
    <p:extLst>
      <p:ext uri="{BB962C8B-B14F-4D97-AF65-F5344CB8AC3E}">
        <p14:creationId xmlns:p14="http://schemas.microsoft.com/office/powerpoint/2010/main" val="533543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23189" y="645042"/>
            <a:ext cx="10216660" cy="5606901"/>
          </a:xfrm>
          <a:prstGeom prst="rect">
            <a:avLst/>
          </a:prstGeom>
        </p:spPr>
      </p:pic>
    </p:spTree>
    <p:extLst>
      <p:ext uri="{BB962C8B-B14F-4D97-AF65-F5344CB8AC3E}">
        <p14:creationId xmlns:p14="http://schemas.microsoft.com/office/powerpoint/2010/main" val="1509902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2123" y="623777"/>
            <a:ext cx="9635435" cy="5287925"/>
          </a:xfrm>
          <a:prstGeom prst="rect">
            <a:avLst/>
          </a:prstGeom>
        </p:spPr>
      </p:pic>
    </p:spTree>
    <p:extLst>
      <p:ext uri="{BB962C8B-B14F-4D97-AF65-F5344CB8AC3E}">
        <p14:creationId xmlns:p14="http://schemas.microsoft.com/office/powerpoint/2010/main" val="1293892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p:txBody>
          <a:bodyPr>
            <a:normAutofit/>
          </a:bodyPr>
          <a:lstStyle/>
          <a:p>
            <a:r>
              <a:rPr lang="en-US" dirty="0"/>
              <a:t>Text is a useful resource to answer policy and research questions</a:t>
            </a:r>
          </a:p>
          <a:p>
            <a:r>
              <a:rPr lang="en-US" dirty="0"/>
              <a:t>Text data is very diverse and requires substantial processing</a:t>
            </a:r>
          </a:p>
          <a:p>
            <a:r>
              <a:rPr lang="en-US" dirty="0"/>
              <a:t>Data cleaning and processing are critical to success</a:t>
            </a:r>
          </a:p>
          <a:p>
            <a:r>
              <a:rPr lang="en-US" dirty="0"/>
              <a:t>The choice of the right method depends on the question and application</a:t>
            </a:r>
          </a:p>
          <a:p>
            <a:r>
              <a:rPr lang="en-US" dirty="0"/>
              <a:t>Evaluation is key to robust and valid results</a:t>
            </a:r>
          </a:p>
        </p:txBody>
      </p:sp>
    </p:spTree>
    <p:extLst>
      <p:ext uri="{BB962C8B-B14F-4D97-AF65-F5344CB8AC3E}">
        <p14:creationId xmlns:p14="http://schemas.microsoft.com/office/powerpoint/2010/main" val="2102315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Adjusting approa</a:t>
            </a:r>
            <a:r>
              <a:rPr lang="en-US" dirty="0"/>
              <a:t>c</a:t>
            </a:r>
            <a:r>
              <a:rPr lang="en-US" dirty="0" smtClean="0"/>
              <a:t>h</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754923" y="2118359"/>
            <a:ext cx="5456579" cy="3860409"/>
          </a:xfrm>
          <a:prstGeom prst="rect">
            <a:avLst/>
          </a:prstGeom>
          <a:noFill/>
        </p:spPr>
      </p:pic>
    </p:spTree>
    <p:extLst>
      <p:ext uri="{BB962C8B-B14F-4D97-AF65-F5344CB8AC3E}">
        <p14:creationId xmlns:p14="http://schemas.microsoft.com/office/powerpoint/2010/main" val="3687662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Crowdsourcing human validation:</a:t>
            </a:r>
            <a:br>
              <a:rPr lang="en-US" dirty="0" smtClean="0"/>
            </a:br>
            <a:r>
              <a:rPr lang="en-US" dirty="0" smtClean="0"/>
              <a:t>http://</a:t>
            </a:r>
            <a:r>
              <a:rPr lang="en-US" cap="small" dirty="0" smtClean="0"/>
              <a:t>foodsafetyresearch.net</a:t>
            </a:r>
            <a:endParaRPr lang="en-US" cap="small"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5567" y="1727395"/>
            <a:ext cx="7397260" cy="426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69919" y="6145275"/>
            <a:ext cx="5611660" cy="430887"/>
          </a:xfrm>
          <a:prstGeom prst="rect">
            <a:avLst/>
          </a:prstGeom>
          <a:noFill/>
        </p:spPr>
        <p:txBody>
          <a:bodyPr wrap="square" rtlCol="0">
            <a:spAutoFit/>
          </a:bodyPr>
          <a:lstStyle/>
          <a:p>
            <a:r>
              <a:rPr lang="en-US" sz="2200" dirty="0" smtClean="0"/>
              <a:t>Cf. Diamond, Mortenson, </a:t>
            </a:r>
            <a:r>
              <a:rPr lang="en-US" sz="2200" dirty="0" err="1" smtClean="0"/>
              <a:t>Pissarides</a:t>
            </a:r>
            <a:endParaRPr lang="en-US" sz="2200" dirty="0"/>
          </a:p>
        </p:txBody>
      </p:sp>
    </p:spTree>
    <p:extLst>
      <p:ext uri="{BB962C8B-B14F-4D97-AF65-F5344CB8AC3E}">
        <p14:creationId xmlns:p14="http://schemas.microsoft.com/office/powerpoint/2010/main" val="2748326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Crowdsourcing human validation:</a:t>
            </a:r>
            <a:br>
              <a:rPr lang="en-US" dirty="0" smtClean="0"/>
            </a:br>
            <a:r>
              <a:rPr lang="en-US" dirty="0" smtClean="0"/>
              <a:t>http://</a:t>
            </a:r>
            <a:r>
              <a:rPr lang="en-US" cap="small" dirty="0" smtClean="0"/>
              <a:t>foodsafetyresearch.net</a:t>
            </a:r>
            <a:endParaRPr lang="en-US" cap="small"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5567" y="1727395"/>
            <a:ext cx="7397260" cy="426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69919" y="6145275"/>
            <a:ext cx="5611660" cy="430887"/>
          </a:xfrm>
          <a:prstGeom prst="rect">
            <a:avLst/>
          </a:prstGeom>
          <a:noFill/>
        </p:spPr>
        <p:txBody>
          <a:bodyPr wrap="square" rtlCol="0">
            <a:spAutoFit/>
          </a:bodyPr>
          <a:lstStyle/>
          <a:p>
            <a:r>
              <a:rPr lang="en-US" sz="2200" dirty="0" smtClean="0"/>
              <a:t>Cf. Diamond, Mortenson, </a:t>
            </a:r>
            <a:r>
              <a:rPr lang="en-US" sz="2200" dirty="0" err="1" smtClean="0"/>
              <a:t>Pissarides</a:t>
            </a:r>
            <a:endParaRPr lang="en-US" sz="2200" dirty="0"/>
          </a:p>
        </p:txBody>
      </p:sp>
      <p:sp>
        <p:nvSpPr>
          <p:cNvPr id="3" name="TextBox 2"/>
          <p:cNvSpPr txBox="1"/>
          <p:nvPr/>
        </p:nvSpPr>
        <p:spPr>
          <a:xfrm>
            <a:off x="363257" y="3306870"/>
            <a:ext cx="3206662" cy="738664"/>
          </a:xfrm>
          <a:prstGeom prst="rect">
            <a:avLst/>
          </a:prstGeom>
          <a:solidFill>
            <a:schemeClr val="accent3"/>
          </a:solidFill>
        </p:spPr>
        <p:txBody>
          <a:bodyPr wrap="square" rtlCol="0">
            <a:spAutoFit/>
          </a:bodyPr>
          <a:lstStyle/>
          <a:p>
            <a:r>
              <a:rPr lang="en-US" sz="2200" b="1" dirty="0" smtClean="0"/>
              <a:t>PLEASE TRY IT !</a:t>
            </a:r>
          </a:p>
          <a:p>
            <a:r>
              <a:rPr lang="en-US" sz="2000" dirty="0"/>
              <a:t>f</a:t>
            </a:r>
            <a:r>
              <a:rPr lang="en-US" sz="2000" dirty="0" smtClean="0"/>
              <a:t>oodsafetyresearch.net</a:t>
            </a:r>
            <a:endParaRPr lang="en-US" sz="2000" dirty="0"/>
          </a:p>
        </p:txBody>
      </p:sp>
    </p:spTree>
    <p:extLst>
      <p:ext uri="{BB962C8B-B14F-4D97-AF65-F5344CB8AC3E}">
        <p14:creationId xmlns:p14="http://schemas.microsoft.com/office/powerpoint/2010/main" val="3878149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65" y="2304479"/>
            <a:ext cx="10736137" cy="280584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fontScale="90000"/>
          </a:bodyPr>
          <a:lstStyle/>
          <a:p>
            <a:r>
              <a:rPr lang="en-US" dirty="0"/>
              <a:t>Counts of Grants by (Federal Agency) and Type (Food Safety Classiﬁcation)</a:t>
            </a:r>
          </a:p>
        </p:txBody>
      </p:sp>
      <p:sp>
        <p:nvSpPr>
          <p:cNvPr id="3" name="TextBox 2"/>
          <p:cNvSpPr txBox="1"/>
          <p:nvPr/>
        </p:nvSpPr>
        <p:spPr>
          <a:xfrm>
            <a:off x="503274" y="5961321"/>
            <a:ext cx="5592726" cy="369332"/>
          </a:xfrm>
          <a:prstGeom prst="rect">
            <a:avLst/>
          </a:prstGeom>
          <a:noFill/>
        </p:spPr>
        <p:txBody>
          <a:bodyPr wrap="square" rtlCol="0">
            <a:spAutoFit/>
          </a:bodyPr>
          <a:lstStyle/>
          <a:p>
            <a:r>
              <a:rPr lang="en-US" dirty="0" smtClean="0"/>
              <a:t>Table 5.1: Measuring the Economic Value of Research</a:t>
            </a:r>
            <a:endParaRPr lang="en-US" dirty="0"/>
          </a:p>
        </p:txBody>
      </p:sp>
    </p:spTree>
    <p:extLst>
      <p:ext uri="{BB962C8B-B14F-4D97-AF65-F5344CB8AC3E}">
        <p14:creationId xmlns:p14="http://schemas.microsoft.com/office/powerpoint/2010/main" val="2491327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Tree>
    <p:extLst>
      <p:ext uri="{BB962C8B-B14F-4D97-AF65-F5344CB8AC3E}">
        <p14:creationId xmlns:p14="http://schemas.microsoft.com/office/powerpoint/2010/main" val="3702107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370" y="2185728"/>
            <a:ext cx="6231731" cy="350534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a:stretch>
            <a:fillRect/>
          </a:stretch>
        </p:blipFill>
        <p:spPr>
          <a:xfrm>
            <a:off x="3200885" y="1890690"/>
            <a:ext cx="6204149" cy="89387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3618314" y="2756765"/>
            <a:ext cx="4730019" cy="218110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5040885" y="1352892"/>
            <a:ext cx="5413092" cy="223671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3618313" y="2531124"/>
            <a:ext cx="6562778" cy="3159953"/>
          </a:xfrm>
          <a:prstGeom prst="rect">
            <a:avLst/>
          </a:prstGeom>
          <a:ln>
            <a:noFill/>
          </a:ln>
          <a:effectLst>
            <a:outerShdw blurRad="292100" dist="139700" dir="2700000" algn="tl" rotWithShape="0">
              <a:srgbClr val="333333">
                <a:alpha val="65000"/>
              </a:srgbClr>
            </a:outerShdw>
          </a:effectLst>
        </p:spPr>
      </p:pic>
      <p:sp>
        <p:nvSpPr>
          <p:cNvPr id="7" name="Title 6"/>
          <p:cNvSpPr>
            <a:spLocks noGrp="1"/>
          </p:cNvSpPr>
          <p:nvPr>
            <p:ph type="title"/>
          </p:nvPr>
        </p:nvSpPr>
        <p:spPr/>
        <p:txBody>
          <a:bodyPr/>
          <a:lstStyle/>
          <a:p>
            <a:r>
              <a:rPr lang="en-US" dirty="0" smtClean="0"/>
              <a:t>Almost no knowledge about data</a:t>
            </a:r>
            <a:endParaRPr lang="en-US" dirty="0"/>
          </a:p>
        </p:txBody>
      </p:sp>
    </p:spTree>
    <p:extLst>
      <p:ext uri="{BB962C8B-B14F-4D97-AF65-F5344CB8AC3E}">
        <p14:creationId xmlns:p14="http://schemas.microsoft.com/office/powerpoint/2010/main" val="23161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 Context</a:t>
            </a:r>
            <a:endParaRPr lang="en-US" dirty="0"/>
          </a:p>
        </p:txBody>
      </p:sp>
      <p:sp>
        <p:nvSpPr>
          <p:cNvPr id="3" name="Content Placeholder 2"/>
          <p:cNvSpPr>
            <a:spLocks noGrp="1"/>
          </p:cNvSpPr>
          <p:nvPr>
            <p:ph idx="1"/>
          </p:nvPr>
        </p:nvSpPr>
        <p:spPr/>
        <p:txBody>
          <a:bodyPr/>
          <a:lstStyle/>
          <a:p>
            <a:pPr marL="557213" indent="-557213">
              <a:buAutoNum type="arabicPeriod"/>
            </a:pPr>
            <a:r>
              <a:rPr lang="en-US" b="1" dirty="0"/>
              <a:t>Find, for a given dataset, who </a:t>
            </a:r>
            <a:r>
              <a:rPr lang="en-US" dirty="0"/>
              <a:t>else worked with the data, on </a:t>
            </a:r>
            <a:r>
              <a:rPr lang="en-US" b="1" dirty="0"/>
              <a:t>what topics</a:t>
            </a:r>
            <a:r>
              <a:rPr lang="en-US" dirty="0"/>
              <a:t> and with </a:t>
            </a:r>
            <a:r>
              <a:rPr lang="en-US" b="1" dirty="0"/>
              <a:t>what results</a:t>
            </a:r>
          </a:p>
          <a:p>
            <a:pPr marL="557213" indent="-557213">
              <a:buAutoNum type="arabicPeriod"/>
            </a:pPr>
            <a:r>
              <a:rPr lang="en-US" dirty="0"/>
              <a:t>Create community that contributes code and knowledge</a:t>
            </a:r>
          </a:p>
          <a:p>
            <a:endParaRPr lang="en-US" dirty="0"/>
          </a:p>
        </p:txBody>
      </p:sp>
    </p:spTree>
    <p:extLst>
      <p:ext uri="{BB962C8B-B14F-4D97-AF65-F5344CB8AC3E}">
        <p14:creationId xmlns:p14="http://schemas.microsoft.com/office/powerpoint/2010/main" val="1102983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7"/>
          <p:cNvGrpSpPr/>
          <p:nvPr/>
        </p:nvGrpSpPr>
        <p:grpSpPr>
          <a:xfrm>
            <a:off x="2749256" y="970915"/>
            <a:ext cx="4258056" cy="5825320"/>
            <a:chOff x="0" y="0"/>
            <a:chExt cx="4713286" cy="4793490"/>
          </a:xfrm>
        </p:grpSpPr>
        <p:pic>
          <p:nvPicPr>
            <p:cNvPr id="4" name="DEACC7D5-E59B-40B9-BABA-914A77FD6070-L0-001.png"/>
            <p:cNvPicPr>
              <a:picLocks noChangeAspect="1"/>
            </p:cNvPicPr>
            <p:nvPr/>
          </p:nvPicPr>
          <p:blipFill>
            <a:blip r:embed="rId2">
              <a:extLst/>
            </a:blip>
            <a:srcRect b="28205"/>
            <a:stretch>
              <a:fillRect/>
            </a:stretch>
          </p:blipFill>
          <p:spPr>
            <a:xfrm>
              <a:off x="0" y="0"/>
              <a:ext cx="4713287" cy="2537927"/>
            </a:xfrm>
            <a:prstGeom prst="rect">
              <a:avLst/>
            </a:prstGeom>
            <a:ln w="12700" cap="flat">
              <a:noFill/>
              <a:miter lim="400000"/>
            </a:ln>
            <a:effectLst/>
          </p:spPr>
        </p:pic>
        <p:pic>
          <p:nvPicPr>
            <p:cNvPr id="5" name="637464CB-5B98-4F52-AEB1-6B035BCA899B-L0-001.png"/>
            <p:cNvPicPr>
              <a:picLocks noChangeAspect="1"/>
            </p:cNvPicPr>
            <p:nvPr/>
          </p:nvPicPr>
          <p:blipFill>
            <a:blip r:embed="rId3">
              <a:extLst/>
            </a:blip>
            <a:srcRect t="32189"/>
            <a:stretch>
              <a:fillRect/>
            </a:stretch>
          </p:blipFill>
          <p:spPr>
            <a:xfrm>
              <a:off x="0" y="2396409"/>
              <a:ext cx="4713287" cy="2397082"/>
            </a:xfrm>
            <a:prstGeom prst="rect">
              <a:avLst/>
            </a:prstGeom>
            <a:ln w="12700" cap="flat">
              <a:noFill/>
              <a:miter lim="400000"/>
            </a:ln>
            <a:effectLst/>
          </p:spPr>
        </p:pic>
      </p:grpSp>
      <p:sp>
        <p:nvSpPr>
          <p:cNvPr id="6" name="Shape 88"/>
          <p:cNvSpPr/>
          <p:nvPr/>
        </p:nvSpPr>
        <p:spPr>
          <a:xfrm>
            <a:off x="7225710" y="1038944"/>
            <a:ext cx="2883478"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Related to data you've viewed</a:t>
            </a:r>
          </a:p>
        </p:txBody>
      </p:sp>
      <p:sp>
        <p:nvSpPr>
          <p:cNvPr id="7" name="Shape 89"/>
          <p:cNvSpPr/>
          <p:nvPr/>
        </p:nvSpPr>
        <p:spPr>
          <a:xfrm>
            <a:off x="7225710" y="2339316"/>
            <a:ext cx="3146928"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New data similar to data you've used</a:t>
            </a:r>
          </a:p>
        </p:txBody>
      </p:sp>
      <p:sp>
        <p:nvSpPr>
          <p:cNvPr id="8" name="Shape 90"/>
          <p:cNvSpPr/>
          <p:nvPr/>
        </p:nvSpPr>
        <p:spPr>
          <a:xfrm>
            <a:off x="7225710" y="3843803"/>
            <a:ext cx="3146928"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What others have done with similar data (recipes)</a:t>
            </a:r>
          </a:p>
        </p:txBody>
      </p:sp>
      <p:sp>
        <p:nvSpPr>
          <p:cNvPr id="9" name="Shape 91"/>
          <p:cNvSpPr/>
          <p:nvPr/>
        </p:nvSpPr>
        <p:spPr>
          <a:xfrm>
            <a:off x="7225711" y="5348289"/>
            <a:ext cx="177202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Recipes like yours</a:t>
            </a:r>
          </a:p>
        </p:txBody>
      </p:sp>
      <p:sp>
        <p:nvSpPr>
          <p:cNvPr id="10" name="TextBox 9"/>
          <p:cNvSpPr txBox="1"/>
          <p:nvPr/>
        </p:nvSpPr>
        <p:spPr>
          <a:xfrm>
            <a:off x="7772400" y="6553200"/>
            <a:ext cx="2629438" cy="369332"/>
          </a:xfrm>
          <a:prstGeom prst="rect">
            <a:avLst/>
          </a:prstGeom>
          <a:noFill/>
        </p:spPr>
        <p:txBody>
          <a:bodyPr wrap="none" rtlCol="0">
            <a:spAutoFit/>
          </a:bodyPr>
          <a:lstStyle/>
          <a:p>
            <a:r>
              <a:rPr lang="en-US" dirty="0"/>
              <a:t>Thank you Charlie Catlett</a:t>
            </a:r>
          </a:p>
        </p:txBody>
      </p:sp>
      <p:sp>
        <p:nvSpPr>
          <p:cNvPr id="11" name="TextBox 10"/>
          <p:cNvSpPr txBox="1"/>
          <p:nvPr/>
        </p:nvSpPr>
        <p:spPr>
          <a:xfrm>
            <a:off x="2222416" y="633246"/>
            <a:ext cx="5462177" cy="369332"/>
          </a:xfrm>
          <a:prstGeom prst="rect">
            <a:avLst/>
          </a:prstGeom>
          <a:noFill/>
        </p:spPr>
        <p:txBody>
          <a:bodyPr wrap="square" rtlCol="0">
            <a:spAutoFit/>
          </a:bodyPr>
          <a:lstStyle/>
          <a:p>
            <a:pPr algn="ctr"/>
            <a:r>
              <a:rPr lang="en-US" b="1" dirty="0" smtClean="0"/>
              <a:t>Search and Discovery</a:t>
            </a:r>
            <a:endParaRPr lang="en-US" b="1" dirty="0"/>
          </a:p>
        </p:txBody>
      </p:sp>
    </p:spTree>
    <p:extLst>
      <p:ext uri="{BB962C8B-B14F-4D97-AF65-F5344CB8AC3E}">
        <p14:creationId xmlns:p14="http://schemas.microsoft.com/office/powerpoint/2010/main" val="38064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250"/>
                                  </p:stCondLst>
                                  <p:iterate>
                                    <p:tmAbs val="0"/>
                                  </p:iterate>
                                  <p:childTnLst>
                                    <p:set>
                                      <p:cBhvr>
                                        <p:cTn id="6" fill="hold"/>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par>
                          <p:cTn id="8" fill="hold">
                            <p:stCondLst>
                              <p:cond delay="1250"/>
                            </p:stCondLst>
                            <p:childTnLst>
                              <p:par>
                                <p:cTn id="9" presetID="9" presetClass="entr" fill="hold" grpId="0" nodeType="afterEffect">
                                  <p:stCondLst>
                                    <p:cond delay="250"/>
                                  </p:stCondLst>
                                  <p:iterate>
                                    <p:tmAbs val="0"/>
                                  </p:iterate>
                                  <p:childTnLst>
                                    <p:set>
                                      <p:cBhvr>
                                        <p:cTn id="10" fill="hold"/>
                                        <p:tgtEl>
                                          <p:spTgt spid="7"/>
                                        </p:tgtEl>
                                        <p:attrNameLst>
                                          <p:attrName>style.visibility</p:attrName>
                                        </p:attrNameLst>
                                      </p:cBhvr>
                                      <p:to>
                                        <p:strVal val="visible"/>
                                      </p:to>
                                    </p:set>
                                    <p:animEffect transition="in" filter="dissolve">
                                      <p:cBhvr>
                                        <p:cTn id="11" dur="1000"/>
                                        <p:tgtEl>
                                          <p:spTgt spid="7"/>
                                        </p:tgtEl>
                                      </p:cBhvr>
                                    </p:animEffect>
                                  </p:childTnLst>
                                </p:cTn>
                              </p:par>
                            </p:childTnLst>
                          </p:cTn>
                        </p:par>
                        <p:par>
                          <p:cTn id="12" fill="hold">
                            <p:stCondLst>
                              <p:cond delay="2500"/>
                            </p:stCondLst>
                            <p:childTnLst>
                              <p:par>
                                <p:cTn id="13" presetID="9" presetClass="entr" fill="hold" grpId="0" nodeType="afterEffect">
                                  <p:stCondLst>
                                    <p:cond delay="250"/>
                                  </p:stCondLst>
                                  <p:iterate>
                                    <p:tmAbs val="0"/>
                                  </p:iterate>
                                  <p:childTnLst>
                                    <p:set>
                                      <p:cBhvr>
                                        <p:cTn id="14" fill="hold"/>
                                        <p:tgtEl>
                                          <p:spTgt spid="8"/>
                                        </p:tgtEl>
                                        <p:attrNameLst>
                                          <p:attrName>style.visibility</p:attrName>
                                        </p:attrNameLst>
                                      </p:cBhvr>
                                      <p:to>
                                        <p:strVal val="visible"/>
                                      </p:to>
                                    </p:set>
                                    <p:animEffect transition="in" filter="dissolve">
                                      <p:cBhvr>
                                        <p:cTn id="15" dur="1000"/>
                                        <p:tgtEl>
                                          <p:spTgt spid="8"/>
                                        </p:tgtEl>
                                      </p:cBhvr>
                                    </p:animEffect>
                                  </p:childTnLst>
                                </p:cTn>
                              </p:par>
                            </p:childTnLst>
                          </p:cTn>
                        </p:par>
                        <p:par>
                          <p:cTn id="16" fill="hold">
                            <p:stCondLst>
                              <p:cond delay="3750"/>
                            </p:stCondLst>
                            <p:childTnLst>
                              <p:par>
                                <p:cTn id="17" presetID="9" presetClass="entr" fill="hold" grpId="0" nodeType="afterEffect">
                                  <p:stCondLst>
                                    <p:cond delay="250"/>
                                  </p:stCondLst>
                                  <p:iterate>
                                    <p:tmAbs val="0"/>
                                  </p:iterate>
                                  <p:childTnLst>
                                    <p:set>
                                      <p:cBhvr>
                                        <p:cTn id="18" fill="hold"/>
                                        <p:tgtEl>
                                          <p:spTgt spid="9"/>
                                        </p:tgtEl>
                                        <p:attrNameLst>
                                          <p:attrName>style.visibility</p:attrName>
                                        </p:attrNameLst>
                                      </p:cBhvr>
                                      <p:to>
                                        <p:strVal val="visible"/>
                                      </p:to>
                                    </p:set>
                                    <p:animEffect transition="in" filter="dissolv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0E8C72-D3DF-4D71-B566-F621867D95C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Point to data in article</a:t>
            </a:r>
            <a:endParaRPr lang="en-US" dirty="0"/>
          </a:p>
        </p:txBody>
      </p:sp>
      <p:sp>
        <p:nvSpPr>
          <p:cNvPr id="4" name="Slide Number Placeholder 3">
            <a:extLst>
              <a:ext uri="{FF2B5EF4-FFF2-40B4-BE49-F238E27FC236}">
                <a16:creationId xmlns:a16="http://schemas.microsoft.com/office/drawing/2014/main" id="{3AB55B5C-77E4-40B5-8159-CCDBAAB6E739}"/>
              </a:ext>
            </a:extLst>
          </p:cNvPr>
          <p:cNvSpPr>
            <a:spLocks noGrp="1"/>
          </p:cNvSpPr>
          <p:nvPr>
            <p:ph type="sldNum" sz="quarter" idx="12"/>
          </p:nvPr>
        </p:nvSpPr>
        <p:spPr>
          <a:xfrm>
            <a:off x="8610600" y="6356350"/>
            <a:ext cx="2743200" cy="365125"/>
          </a:xfrm>
        </p:spPr>
        <p:txBody>
          <a:bodyPr/>
          <a:lstStyle/>
          <a:p>
            <a:fld id="{07EC2E81-25AF-45B5-A70F-775B9E6B9D1B}" type="slidenum">
              <a:rPr lang="en-US" smtClean="0"/>
              <a:pPr/>
              <a:t>28</a:t>
            </a:fld>
            <a:endParaRPr lang="en-US"/>
          </a:p>
        </p:txBody>
      </p:sp>
      <p:pic>
        <p:nvPicPr>
          <p:cNvPr id="5" name="Picture 4"/>
          <p:cNvPicPr>
            <a:picLocks noChangeAspect="1"/>
          </p:cNvPicPr>
          <p:nvPr/>
        </p:nvPicPr>
        <p:blipFill>
          <a:blip r:embed="rId2"/>
          <a:stretch>
            <a:fillRect/>
          </a:stretch>
        </p:blipFill>
        <p:spPr>
          <a:xfrm>
            <a:off x="2116224" y="1383868"/>
            <a:ext cx="4316176" cy="47883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4953177" y="1434505"/>
            <a:ext cx="5943423" cy="4542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534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t>Step 1: Create the set of corpora and metadata (computer science technology) - Competition</a:t>
            </a:r>
          </a:p>
          <a:p>
            <a:r>
              <a:rPr lang="en-US" dirty="0"/>
              <a:t>Step 2; Figure out how you learn from it and automate it (machine learning techniques) - Engagement</a:t>
            </a:r>
          </a:p>
          <a:p>
            <a:r>
              <a:rPr lang="en-US" dirty="0"/>
              <a:t>Step 3: Gamification – recognize and emphasize patterns (with human curation) – Rinse and repeat</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6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marL="514350" indent="-514350">
              <a:buAutoNum type="arabicPeriod"/>
            </a:pPr>
            <a:r>
              <a:rPr lang="en-US" dirty="0">
                <a:solidFill>
                  <a:srgbClr val="FF0000"/>
                </a:solidFill>
              </a:rPr>
              <a:t>Motivation</a:t>
            </a:r>
          </a:p>
          <a:p>
            <a:pPr marL="514350" indent="-514350">
              <a:buAutoNum type="arabicPeriod"/>
            </a:pPr>
            <a:r>
              <a:rPr lang="en-US" dirty="0"/>
              <a:t>Definitions</a:t>
            </a:r>
          </a:p>
          <a:p>
            <a:pPr marL="514350" indent="-514350">
              <a:buAutoNum type="arabicPeriod"/>
            </a:pPr>
            <a:r>
              <a:rPr lang="en-US" dirty="0"/>
              <a:t>Processing text data</a:t>
            </a:r>
          </a:p>
          <a:p>
            <a:pPr marL="514350" indent="-514350">
              <a:buAutoNum type="arabicPeriod"/>
            </a:pPr>
            <a:r>
              <a:rPr lang="en-US" dirty="0" smtClean="0"/>
              <a:t>Methods</a:t>
            </a:r>
            <a:endParaRPr lang="en-US" dirty="0"/>
          </a:p>
          <a:p>
            <a:pPr marL="514350" indent="-514350">
              <a:buAutoNum type="arabicPeriod"/>
            </a:pPr>
            <a:r>
              <a:rPr lang="en-US" dirty="0"/>
              <a:t>Evaluation</a:t>
            </a:r>
          </a:p>
          <a:p>
            <a:pPr marL="514350" indent="-514350">
              <a:buAutoNum type="arabicPeriod"/>
            </a:pPr>
            <a:r>
              <a:rPr lang="en-US" dirty="0"/>
              <a:t>Approaches and Applications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657684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 name="Picture 12"/>
          <p:cNvPicPr>
            <a:picLocks noChangeAspect="1"/>
          </p:cNvPicPr>
          <p:nvPr/>
        </p:nvPicPr>
        <p:blipFill>
          <a:blip r:embed="rId2"/>
          <a:stretch>
            <a:fillRect/>
          </a:stretch>
        </p:blipFill>
        <p:spPr>
          <a:xfrm>
            <a:off x="196770" y="517922"/>
            <a:ext cx="11876639" cy="6109112"/>
          </a:xfrm>
          <a:prstGeom prst="rect">
            <a:avLst/>
          </a:prstGeom>
        </p:spPr>
      </p:pic>
    </p:spTree>
    <p:extLst>
      <p:ext uri="{BB962C8B-B14F-4D97-AF65-F5344CB8AC3E}">
        <p14:creationId xmlns:p14="http://schemas.microsoft.com/office/powerpoint/2010/main" val="2853671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a:t>
            </a:r>
            <a:endParaRPr lang="en-US" dirty="0"/>
          </a:p>
        </p:txBody>
      </p:sp>
      <p:sp>
        <p:nvSpPr>
          <p:cNvPr id="3" name="Content Placeholder 2"/>
          <p:cNvSpPr>
            <a:spLocks noGrp="1"/>
          </p:cNvSpPr>
          <p:nvPr>
            <p:ph idx="1"/>
          </p:nvPr>
        </p:nvSpPr>
        <p:spPr/>
        <p:txBody>
          <a:bodyPr/>
          <a:lstStyle/>
          <a:p>
            <a:pPr marL="0" indent="0">
              <a:buNone/>
            </a:pPr>
            <a:r>
              <a:rPr lang="en-US" dirty="0"/>
              <a:t>Building on successes and learnings from the first </a:t>
            </a:r>
            <a:r>
              <a:rPr lang="en-US" dirty="0">
                <a:hlinkClick r:id="rId2"/>
              </a:rPr>
              <a:t>Rich Context Competition</a:t>
            </a:r>
            <a:r>
              <a:rPr lang="en-US" dirty="0"/>
              <a:t>, we’re moving to its next iteration. </a:t>
            </a:r>
            <a:endParaRPr lang="en-US" dirty="0" smtClean="0"/>
          </a:p>
          <a:p>
            <a:pPr marL="0" indent="0">
              <a:buNone/>
            </a:pPr>
            <a:r>
              <a:rPr lang="en-US" dirty="0" smtClean="0"/>
              <a:t>This </a:t>
            </a:r>
            <a:r>
              <a:rPr lang="en-US" dirty="0"/>
              <a:t>time we’re hosting a leaderboard competition patterned after the popular </a:t>
            </a:r>
            <a:r>
              <a:rPr lang="en-US" dirty="0">
                <a:hlinkClick r:id="rId3"/>
              </a:rPr>
              <a:t>NLP-Progress</a:t>
            </a:r>
            <a:r>
              <a:rPr lang="en-US" dirty="0"/>
              <a:t> and </a:t>
            </a:r>
            <a:r>
              <a:rPr lang="en-US" dirty="0" err="1">
                <a:hlinkClick r:id="rId4"/>
              </a:rPr>
              <a:t>PapersWithCode</a:t>
            </a:r>
            <a:r>
              <a:rPr lang="en-US" dirty="0">
                <a:hlinkClick r:id="rId4"/>
              </a:rPr>
              <a:t> SOTA</a:t>
            </a:r>
            <a:r>
              <a:rPr lang="en-US"/>
              <a:t>. </a:t>
            </a:r>
            <a:endParaRPr lang="en-US" smtClean="0"/>
          </a:p>
          <a:p>
            <a:pPr marL="0" indent="0">
              <a:buNone/>
            </a:pPr>
            <a:r>
              <a:rPr lang="en-US" smtClean="0"/>
              <a:t>Full </a:t>
            </a:r>
            <a:r>
              <a:rPr lang="en-US" dirty="0"/>
              <a:t>details about the new competition are available at </a:t>
            </a:r>
            <a:r>
              <a:rPr lang="en-US" dirty="0">
                <a:hlinkClick r:id="rId5"/>
              </a:rPr>
              <a:t>https://github.com/Coleridge-Initiative/rclc</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6"/>
          <a:stretch>
            <a:fillRect/>
          </a:stretch>
        </p:blipFill>
        <p:spPr>
          <a:xfrm>
            <a:off x="762000" y="312150"/>
            <a:ext cx="10003273" cy="5827713"/>
          </a:xfrm>
          <a:prstGeom prst="rect">
            <a:avLst/>
          </a:prstGeom>
        </p:spPr>
      </p:pic>
    </p:spTree>
    <p:extLst>
      <p:ext uri="{BB962C8B-B14F-4D97-AF65-F5344CB8AC3E}">
        <p14:creationId xmlns:p14="http://schemas.microsoft.com/office/powerpoint/2010/main" val="25478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marL="514350" indent="-514350">
              <a:buAutoNum type="arabicPeriod"/>
            </a:pPr>
            <a:r>
              <a:rPr lang="en-US" dirty="0"/>
              <a:t>Motivation</a:t>
            </a:r>
          </a:p>
          <a:p>
            <a:pPr marL="514350" indent="-514350">
              <a:buAutoNum type="arabicPeriod"/>
            </a:pPr>
            <a:r>
              <a:rPr lang="en-US" dirty="0">
                <a:solidFill>
                  <a:srgbClr val="FF0000"/>
                </a:solidFill>
              </a:rPr>
              <a:t>Definitions</a:t>
            </a:r>
          </a:p>
          <a:p>
            <a:pPr marL="514350" indent="-514350">
              <a:buAutoNum type="arabicPeriod"/>
            </a:pPr>
            <a:r>
              <a:rPr lang="en-US" dirty="0"/>
              <a:t>Processing text data</a:t>
            </a:r>
          </a:p>
          <a:p>
            <a:pPr marL="514350" indent="-514350">
              <a:buAutoNum type="arabicPeriod"/>
            </a:pPr>
            <a:r>
              <a:rPr lang="en-US" dirty="0" smtClean="0"/>
              <a:t>Methods</a:t>
            </a:r>
            <a:endParaRPr lang="en-US" dirty="0"/>
          </a:p>
          <a:p>
            <a:pPr marL="514350" indent="-514350">
              <a:buAutoNum type="arabicPeriod"/>
            </a:pPr>
            <a:r>
              <a:rPr lang="en-US" dirty="0"/>
              <a:t>Evaluation</a:t>
            </a:r>
          </a:p>
          <a:p>
            <a:pPr marL="514350" indent="-514350">
              <a:buAutoNum type="arabicPeriod"/>
            </a:pPr>
            <a:r>
              <a:rPr lang="en-US" dirty="0"/>
              <a:t>Approaches and Applications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1031498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text?</a:t>
            </a:r>
          </a:p>
        </p:txBody>
      </p:sp>
      <p:sp>
        <p:nvSpPr>
          <p:cNvPr id="3" name="Content Placeholder 2"/>
          <p:cNvSpPr>
            <a:spLocks noGrp="1"/>
          </p:cNvSpPr>
          <p:nvPr>
            <p:ph idx="1"/>
          </p:nvPr>
        </p:nvSpPr>
        <p:spPr/>
        <p:txBody>
          <a:bodyPr/>
          <a:lstStyle/>
          <a:p>
            <a:r>
              <a:rPr lang="en-US" dirty="0"/>
              <a:t>A bunch of words</a:t>
            </a:r>
          </a:p>
          <a:p>
            <a:r>
              <a:rPr lang="en-US" dirty="0"/>
              <a:t>A bunch of </a:t>
            </a:r>
            <a:r>
              <a:rPr lang="en-US" u="sng" dirty="0"/>
              <a:t>linked</a:t>
            </a:r>
            <a:r>
              <a:rPr lang="en-US" dirty="0"/>
              <a:t> words</a:t>
            </a:r>
          </a:p>
          <a:p>
            <a:r>
              <a:rPr lang="en-US" dirty="0"/>
              <a:t>A bunch of </a:t>
            </a:r>
            <a:r>
              <a:rPr lang="en-US" u="sng" dirty="0"/>
              <a:t>ambiguous linked</a:t>
            </a:r>
            <a:r>
              <a:rPr lang="en-US" dirty="0"/>
              <a:t> words</a:t>
            </a:r>
          </a:p>
          <a:p>
            <a:r>
              <a:rPr lang="en-US" dirty="0"/>
              <a:t>A bunch of </a:t>
            </a:r>
            <a:r>
              <a:rPr lang="en-US" u="sng" dirty="0"/>
              <a:t>ambiguous linked</a:t>
            </a:r>
            <a:r>
              <a:rPr lang="en-US" dirty="0"/>
              <a:t> words </a:t>
            </a:r>
            <a:r>
              <a:rPr lang="en-US" u="sng" dirty="0"/>
              <a:t>in multiple languages</a:t>
            </a:r>
            <a:endParaRPr lang="en-US" dirty="0"/>
          </a:p>
        </p:txBody>
      </p:sp>
    </p:spTree>
    <p:extLst>
      <p:ext uri="{BB962C8B-B14F-4D97-AF65-F5344CB8AC3E}">
        <p14:creationId xmlns:p14="http://schemas.microsoft.com/office/powerpoint/2010/main" val="77377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2600" y="76203"/>
            <a:ext cx="8505056" cy="6372225"/>
          </a:xfrm>
          <a:prstGeom prst="rect">
            <a:avLst/>
          </a:prstGeom>
        </p:spPr>
      </p:pic>
    </p:spTree>
    <p:extLst>
      <p:ext uri="{BB962C8B-B14F-4D97-AF65-F5344CB8AC3E}">
        <p14:creationId xmlns:p14="http://schemas.microsoft.com/office/powerpoint/2010/main" val="1058854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0200" y="0"/>
            <a:ext cx="8769950" cy="6610350"/>
          </a:xfrm>
          <a:prstGeom prst="rect">
            <a:avLst/>
          </a:prstGeom>
        </p:spPr>
      </p:pic>
    </p:spTree>
    <p:extLst>
      <p:ext uri="{BB962C8B-B14F-4D97-AF65-F5344CB8AC3E}">
        <p14:creationId xmlns:p14="http://schemas.microsoft.com/office/powerpoint/2010/main" val="3217468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document?</a:t>
            </a:r>
          </a:p>
        </p:txBody>
      </p:sp>
      <p:sp>
        <p:nvSpPr>
          <p:cNvPr id="3" name="Content Placeholder 2"/>
          <p:cNvSpPr>
            <a:spLocks noGrp="1"/>
          </p:cNvSpPr>
          <p:nvPr>
            <p:ph idx="1"/>
          </p:nvPr>
        </p:nvSpPr>
        <p:spPr>
          <a:xfrm>
            <a:off x="1981200" y="2438403"/>
            <a:ext cx="8229600" cy="3687763"/>
          </a:xfrm>
        </p:spPr>
        <p:txBody>
          <a:bodyPr>
            <a:normAutofit/>
          </a:bodyPr>
          <a:lstStyle/>
          <a:p>
            <a:pPr marL="0" indent="0">
              <a:buNone/>
            </a:pPr>
            <a:r>
              <a:rPr lang="en-US" sz="3600" dirty="0"/>
              <a:t>A purposefully organized text written in a given genre and style and serving a specific audience.</a:t>
            </a:r>
          </a:p>
        </p:txBody>
      </p:sp>
    </p:spTree>
    <p:extLst>
      <p:ext uri="{BB962C8B-B14F-4D97-AF65-F5344CB8AC3E}">
        <p14:creationId xmlns:p14="http://schemas.microsoft.com/office/powerpoint/2010/main" val="1365598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corpus of documents?</a:t>
            </a:r>
          </a:p>
        </p:txBody>
      </p:sp>
      <p:sp>
        <p:nvSpPr>
          <p:cNvPr id="3" name="Content Placeholder 2"/>
          <p:cNvSpPr>
            <a:spLocks noGrp="1"/>
          </p:cNvSpPr>
          <p:nvPr>
            <p:ph idx="1"/>
          </p:nvPr>
        </p:nvSpPr>
        <p:spPr>
          <a:xfrm>
            <a:off x="1981200" y="2438403"/>
            <a:ext cx="8229600" cy="3687763"/>
          </a:xfrm>
        </p:spPr>
        <p:txBody>
          <a:bodyPr>
            <a:normAutofit/>
          </a:bodyPr>
          <a:lstStyle/>
          <a:p>
            <a:pPr marL="0" indent="0">
              <a:buNone/>
            </a:pPr>
            <a:r>
              <a:rPr lang="en-US" sz="3600" dirty="0"/>
              <a:t>A corpus is a collection of documents that are typically similar in purpose, genre and style and share similar statistical properties.</a:t>
            </a:r>
          </a:p>
        </p:txBody>
      </p:sp>
    </p:spTree>
    <p:extLst>
      <p:ext uri="{BB962C8B-B14F-4D97-AF65-F5344CB8AC3E}">
        <p14:creationId xmlns:p14="http://schemas.microsoft.com/office/powerpoint/2010/main" val="21281934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corpora: Examples</a:t>
            </a:r>
          </a:p>
        </p:txBody>
      </p:sp>
      <p:sp>
        <p:nvSpPr>
          <p:cNvPr id="3" name="Content Placeholder 2"/>
          <p:cNvSpPr>
            <a:spLocks noGrp="1"/>
          </p:cNvSpPr>
          <p:nvPr>
            <p:ph idx="1"/>
          </p:nvPr>
        </p:nvSpPr>
        <p:spPr/>
        <p:txBody>
          <a:bodyPr>
            <a:normAutofit lnSpcReduction="10000"/>
          </a:bodyPr>
          <a:lstStyle/>
          <a:p>
            <a:r>
              <a:rPr lang="en-US" dirty="0"/>
              <a:t>Brown University Standard Corpus of Present-Day American English (a.k.a. the Brown Corpus)</a:t>
            </a:r>
          </a:p>
          <a:p>
            <a:r>
              <a:rPr lang="en-US" dirty="0"/>
              <a:t>Lancaster-Oslo-Bergen Corpus</a:t>
            </a:r>
          </a:p>
          <a:p>
            <a:r>
              <a:rPr lang="en-US" dirty="0"/>
              <a:t>The Penn Treebank</a:t>
            </a:r>
          </a:p>
          <a:p>
            <a:r>
              <a:rPr lang="en-US" dirty="0"/>
              <a:t>TREC (NIST)</a:t>
            </a:r>
          </a:p>
          <a:p>
            <a:r>
              <a:rPr lang="en-US" dirty="0"/>
              <a:t>The Enron Corpus</a:t>
            </a:r>
          </a:p>
          <a:p>
            <a:endParaRPr lang="en-US" dirty="0"/>
          </a:p>
          <a:p>
            <a:r>
              <a:rPr lang="en-US" dirty="0" err="1"/>
              <a:t>NewsBank</a:t>
            </a:r>
            <a:r>
              <a:rPr lang="en-US" dirty="0"/>
              <a:t> (News Database)</a:t>
            </a:r>
          </a:p>
        </p:txBody>
      </p:sp>
    </p:spTree>
    <p:extLst>
      <p:ext uri="{BB962C8B-B14F-4D97-AF65-F5344CB8AC3E}">
        <p14:creationId xmlns:p14="http://schemas.microsoft.com/office/powerpoint/2010/main" val="3229146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Varieties of Text</a:t>
            </a:r>
          </a:p>
        </p:txBody>
      </p:sp>
      <p:sp>
        <p:nvSpPr>
          <p:cNvPr id="3" name="Content Placeholder 2"/>
          <p:cNvSpPr>
            <a:spLocks noGrp="1"/>
          </p:cNvSpPr>
          <p:nvPr>
            <p:ph idx="1"/>
          </p:nvPr>
        </p:nvSpPr>
        <p:spPr/>
        <p:txBody>
          <a:bodyPr>
            <a:normAutofit/>
          </a:bodyPr>
          <a:lstStyle/>
          <a:p>
            <a:r>
              <a:rPr lang="en-US" b="1" dirty="0"/>
              <a:t>Language: </a:t>
            </a:r>
            <a:r>
              <a:rPr lang="en-US" dirty="0"/>
              <a:t>English, Spanish, Chinese…</a:t>
            </a:r>
          </a:p>
          <a:p>
            <a:r>
              <a:rPr lang="en-US" b="1" dirty="0"/>
              <a:t>Genre: </a:t>
            </a:r>
            <a:r>
              <a:rPr lang="en-US" dirty="0"/>
              <a:t>fiction, non-fiction…</a:t>
            </a:r>
          </a:p>
          <a:p>
            <a:r>
              <a:rPr lang="en-US" b="1" dirty="0"/>
              <a:t>Style: </a:t>
            </a:r>
            <a:r>
              <a:rPr lang="en-US" dirty="0"/>
              <a:t>concise, longer sentences, many adjectives…</a:t>
            </a:r>
          </a:p>
          <a:p>
            <a:r>
              <a:rPr lang="en-US" b="1" dirty="0"/>
              <a:t>Purpose: </a:t>
            </a:r>
            <a:r>
              <a:rPr lang="en-US" dirty="0"/>
              <a:t>policy document, scientific report, student essay…</a:t>
            </a:r>
          </a:p>
          <a:p>
            <a:r>
              <a:rPr lang="en-US" b="1" dirty="0"/>
              <a:t>Sentiment: </a:t>
            </a:r>
            <a:r>
              <a:rPr lang="en-US" dirty="0"/>
              <a:t>positive, negative, neutral</a:t>
            </a:r>
          </a:p>
          <a:p>
            <a:r>
              <a:rPr lang="en-US" b="1" dirty="0"/>
              <a:t>Truth </a:t>
            </a:r>
            <a:r>
              <a:rPr lang="en-US" dirty="0"/>
              <a:t>or</a:t>
            </a:r>
            <a:r>
              <a:rPr lang="en-US" b="1" dirty="0"/>
              <a:t> lie</a:t>
            </a:r>
          </a:p>
          <a:p>
            <a:r>
              <a:rPr lang="en-US" b="1" dirty="0"/>
              <a:t>Target audience: </a:t>
            </a:r>
            <a:r>
              <a:rPr lang="en-US" dirty="0"/>
              <a:t>electorate, funders, general public…</a:t>
            </a:r>
          </a:p>
        </p:txBody>
      </p:sp>
    </p:spTree>
    <p:extLst>
      <p:ext uri="{BB962C8B-B14F-4D97-AF65-F5344CB8AC3E}">
        <p14:creationId xmlns:p14="http://schemas.microsoft.com/office/powerpoint/2010/main" val="7490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5800" y="966429"/>
            <a:ext cx="8848072" cy="5750332"/>
          </a:xfrm>
          <a:prstGeom prst="rect">
            <a:avLst/>
          </a:prstGeom>
        </p:spPr>
      </p:pic>
      <p:sp>
        <p:nvSpPr>
          <p:cNvPr id="14338" name="Title 1"/>
          <p:cNvSpPr>
            <a:spLocks noGrp="1"/>
          </p:cNvSpPr>
          <p:nvPr>
            <p:ph type="title"/>
          </p:nvPr>
        </p:nvSpPr>
        <p:spPr>
          <a:xfrm>
            <a:off x="1524000" y="0"/>
            <a:ext cx="9144000" cy="914400"/>
          </a:xfrm>
        </p:spPr>
        <p:txBody>
          <a:bodyPr>
            <a:noAutofit/>
          </a:bodyPr>
          <a:lstStyle/>
          <a:p>
            <a:r>
              <a:rPr lang="en-US" dirty="0" smtClean="0"/>
              <a:t>What </a:t>
            </a:r>
            <a:r>
              <a:rPr lang="en-US" dirty="0"/>
              <a:t>can text mining do?</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13861632"/>
              </p:ext>
            </p:extLst>
          </p:nvPr>
        </p:nvGraphicFramePr>
        <p:xfrm>
          <a:off x="1133476" y="685800"/>
          <a:ext cx="9129714" cy="5429856"/>
        </p:xfrm>
        <a:graphic>
          <a:graphicData uri="http://schemas.openxmlformats.org/drawingml/2006/table">
            <a:tbl>
              <a:tblPr firstRow="1" bandRow="1">
                <a:tableStyleId>{21E4AEA4-8DFA-4A89-87EB-49C32662AFE0}</a:tableStyleId>
              </a:tblPr>
              <a:tblGrid>
                <a:gridCol w="1810727">
                  <a:extLst>
                    <a:ext uri="{9D8B030D-6E8A-4147-A177-3AD203B41FA5}">
                      <a16:colId xmlns:a16="http://schemas.microsoft.com/office/drawing/2014/main" val="20000"/>
                    </a:ext>
                  </a:extLst>
                </a:gridCol>
                <a:gridCol w="6132123">
                  <a:extLst>
                    <a:ext uri="{9D8B030D-6E8A-4147-A177-3AD203B41FA5}">
                      <a16:colId xmlns:a16="http://schemas.microsoft.com/office/drawing/2014/main" val="20001"/>
                    </a:ext>
                  </a:extLst>
                </a:gridCol>
                <a:gridCol w="1186864">
                  <a:extLst>
                    <a:ext uri="{9D8B030D-6E8A-4147-A177-3AD203B41FA5}">
                      <a16:colId xmlns:a16="http://schemas.microsoft.com/office/drawing/2014/main" val="20002"/>
                    </a:ext>
                  </a:extLst>
                </a:gridCol>
              </a:tblGrid>
              <a:tr h="143563">
                <a:tc>
                  <a:txBody>
                    <a:bodyPr/>
                    <a:lstStyle/>
                    <a:p>
                      <a:pPr algn="ctr"/>
                      <a:r>
                        <a:rPr lang="en-US" sz="1400" dirty="0"/>
                        <a:t>Capability</a:t>
                      </a:r>
                    </a:p>
                  </a:txBody>
                  <a:tcPr anchor="ctr"/>
                </a:tc>
                <a:tc>
                  <a:txBody>
                    <a:bodyPr/>
                    <a:lstStyle/>
                    <a:p>
                      <a:pPr algn="ctr"/>
                      <a:r>
                        <a:rPr lang="en-US" sz="1400" dirty="0"/>
                        <a:t>Description</a:t>
                      </a:r>
                    </a:p>
                  </a:txBody>
                  <a:tcPr anchor="ctr"/>
                </a:tc>
                <a:tc>
                  <a:txBody>
                    <a:bodyPr/>
                    <a:lstStyle/>
                    <a:p>
                      <a:pPr algn="ctr"/>
                      <a:r>
                        <a:rPr lang="en-US" sz="1400" dirty="0"/>
                        <a:t>Maturity</a:t>
                      </a:r>
                    </a:p>
                  </a:txBody>
                  <a:tcPr anchor="ctr"/>
                </a:tc>
                <a:extLst>
                  <a:ext uri="{0D108BD9-81ED-4DB2-BD59-A6C34878D82A}">
                    <a16:rowId xmlns:a16="http://schemas.microsoft.com/office/drawing/2014/main" val="10000"/>
                  </a:ext>
                </a:extLst>
              </a:tr>
              <a:tr h="592577">
                <a:tc>
                  <a:txBody>
                    <a:bodyPr/>
                    <a:lstStyle/>
                    <a:p>
                      <a:pPr algn="ctr"/>
                      <a:r>
                        <a:rPr lang="en-US" sz="1200" dirty="0"/>
                        <a:t>Classification</a:t>
                      </a:r>
                      <a:endParaRPr lang="en-US" sz="1200" b="1" dirty="0"/>
                    </a:p>
                  </a:txBody>
                  <a:tcPr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Classification of a document  into one or more previously defined content categories. (e.g. Classify incoming emails as personal, business, news article, etc.)</a:t>
                      </a:r>
                      <a:endParaRPr kumimoji="0" lang="en-US" sz="1200" b="0" i="0" u="none" strike="noStrike" cap="none" normalizeH="0" baseline="0" dirty="0">
                        <a:ln>
                          <a:noFill/>
                        </a:ln>
                        <a:solidFill>
                          <a:schemeClr val="tx1"/>
                        </a:solidFill>
                        <a:effectLst/>
                        <a:latin typeface="Arial" charset="0"/>
                      </a:endParaRPr>
                    </a:p>
                  </a:txBody>
                  <a:tcPr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High</a:t>
                      </a:r>
                    </a:p>
                  </a:txBody>
                  <a:tcPr anchor="ctr">
                    <a:solidFill>
                      <a:schemeClr val="accent3">
                        <a:lumMod val="40000"/>
                        <a:lumOff val="60000"/>
                      </a:schemeClr>
                    </a:solidFill>
                  </a:tcPr>
                </a:tc>
                <a:extLst>
                  <a:ext uri="{0D108BD9-81ED-4DB2-BD59-A6C34878D82A}">
                    <a16:rowId xmlns:a16="http://schemas.microsoft.com/office/drawing/2014/main" val="10001"/>
                  </a:ext>
                </a:extLst>
              </a:tr>
              <a:tr h="550250">
                <a:tc>
                  <a:txBody>
                    <a:bodyPr/>
                    <a:lstStyle/>
                    <a:p>
                      <a:pPr algn="ctr"/>
                      <a:r>
                        <a:rPr lang="en-US" sz="1200" dirty="0"/>
                        <a:t>Word Clustering / Synonyms</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Finding groups of words that are similar to each other. Depending on the strictness of the definition of similarity, similar words can be synonyms (IBM, Deep Blue) or companies in similar industry (Oracle, Teradata)</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Low</a:t>
                      </a:r>
                    </a:p>
                  </a:txBody>
                  <a:tcPr anchor="ctr">
                    <a:solidFill>
                      <a:schemeClr val="bg2">
                        <a:lumMod val="90000"/>
                      </a:schemeClr>
                    </a:solidFill>
                  </a:tcPr>
                </a:tc>
                <a:extLst>
                  <a:ext uri="{0D108BD9-81ED-4DB2-BD59-A6C34878D82A}">
                    <a16:rowId xmlns:a16="http://schemas.microsoft.com/office/drawing/2014/main" val="10002"/>
                  </a:ext>
                </a:extLst>
              </a:tr>
              <a:tr h="592577">
                <a:tc>
                  <a:txBody>
                    <a:bodyPr/>
                    <a:lstStyle/>
                    <a:p>
                      <a:pPr algn="ctr"/>
                      <a:r>
                        <a:rPr lang="en-US" sz="1200" kern="1200" dirty="0">
                          <a:solidFill>
                            <a:schemeClr val="dk1"/>
                          </a:solidFill>
                          <a:latin typeface="+mn-lt"/>
                          <a:ea typeface="+mn-ea"/>
                          <a:cs typeface="+mn-cs"/>
                        </a:rPr>
                        <a:t>Topic Detection / Clustering</a:t>
                      </a:r>
                    </a:p>
                  </a:txBody>
                  <a:tcPr anchor="ctr">
                    <a:solidFill>
                      <a:schemeClr val="accent3">
                        <a:lumMod val="40000"/>
                        <a:lumOff val="6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Finding emerging or existing topics in large amounts of text data. Clustering news articles can help detect emerging topics. </a:t>
                      </a:r>
                    </a:p>
                  </a:txBody>
                  <a:tcPr anchor="ctr">
                    <a:solidFill>
                      <a:schemeClr val="accent3">
                        <a:lumMod val="40000"/>
                        <a:lumOff val="60000"/>
                      </a:schemeClr>
                    </a:solidFill>
                  </a:tcPr>
                </a:tc>
                <a:tc>
                  <a:txBody>
                    <a:bodyPr/>
                    <a:lstStyle/>
                    <a:p>
                      <a:r>
                        <a:rPr lang="en-US" sz="1200" b="0" i="0" dirty="0">
                          <a:latin typeface="+mn-lt"/>
                        </a:rPr>
                        <a:t>High</a:t>
                      </a:r>
                    </a:p>
                  </a:txBody>
                  <a:tcPr anchor="ctr">
                    <a:solidFill>
                      <a:schemeClr val="accent3">
                        <a:lumMod val="40000"/>
                        <a:lumOff val="60000"/>
                      </a:schemeClr>
                    </a:solidFill>
                  </a:tcPr>
                </a:tc>
                <a:extLst>
                  <a:ext uri="{0D108BD9-81ED-4DB2-BD59-A6C34878D82A}">
                    <a16:rowId xmlns:a16="http://schemas.microsoft.com/office/drawing/2014/main" val="10003"/>
                  </a:ext>
                </a:extLst>
              </a:tr>
              <a:tr h="552631">
                <a:tc>
                  <a:txBody>
                    <a:bodyPr/>
                    <a:lstStyle/>
                    <a:p>
                      <a:pPr algn="ctr"/>
                      <a:r>
                        <a:rPr lang="en-US" sz="1200" kern="1200" dirty="0">
                          <a:solidFill>
                            <a:schemeClr val="dk1"/>
                          </a:solidFill>
                          <a:latin typeface="+mn-lt"/>
                          <a:ea typeface="+mn-ea"/>
                          <a:cs typeface="+mn-cs"/>
                        </a:rPr>
                        <a:t>Opinion &amp;</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Sentiment Analysis</a:t>
                      </a:r>
                    </a:p>
                  </a:txBody>
                  <a:tcPr anchor="ctr">
                    <a:solidFill>
                      <a:schemeClr val="accent3">
                        <a:lumMod val="40000"/>
                        <a:lumOff val="6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Detection of sentiment and opinions in different levels of granularity (word, sentence, message).</a:t>
                      </a:r>
                    </a:p>
                  </a:txBody>
                  <a:tcPr anchor="ctr">
                    <a:solidFill>
                      <a:schemeClr val="accent3">
                        <a:lumMod val="40000"/>
                        <a:lumOff val="60000"/>
                      </a:schemeClr>
                    </a:solidFill>
                  </a:tcPr>
                </a:tc>
                <a:tc>
                  <a:txBody>
                    <a:bodyPr/>
                    <a:lstStyle/>
                    <a:p>
                      <a:r>
                        <a:rPr lang="en-US" sz="1200" b="0" i="0" dirty="0">
                          <a:latin typeface="+mn-lt"/>
                        </a:rPr>
                        <a:t>Medium</a:t>
                      </a:r>
                    </a:p>
                  </a:txBody>
                  <a:tcPr anchor="ctr">
                    <a:solidFill>
                      <a:schemeClr val="accent3">
                        <a:lumMod val="40000"/>
                        <a:lumOff val="60000"/>
                      </a:schemeClr>
                    </a:solidFill>
                  </a:tcPr>
                </a:tc>
                <a:extLst>
                  <a:ext uri="{0D108BD9-81ED-4DB2-BD59-A6C34878D82A}">
                    <a16:rowId xmlns:a16="http://schemas.microsoft.com/office/drawing/2014/main" val="10004"/>
                  </a:ext>
                </a:extLst>
              </a:tr>
              <a:tr h="592577">
                <a:tc>
                  <a:txBody>
                    <a:bodyPr/>
                    <a:lstStyle/>
                    <a:p>
                      <a:pPr algn="ctr"/>
                      <a:r>
                        <a:rPr lang="en-US" sz="1200" kern="1200" dirty="0">
                          <a:solidFill>
                            <a:schemeClr val="dk1"/>
                          </a:solidFill>
                          <a:latin typeface="+mn-lt"/>
                          <a:ea typeface="+mn-ea"/>
                          <a:cs typeface="+mn-cs"/>
                        </a:rPr>
                        <a:t>Named Entity Extraction (People,</a:t>
                      </a:r>
                      <a:r>
                        <a:rPr lang="en-US" sz="1200" kern="1200" baseline="0" dirty="0">
                          <a:solidFill>
                            <a:schemeClr val="dk1"/>
                          </a:solidFill>
                          <a:latin typeface="+mn-lt"/>
                          <a:ea typeface="+mn-ea"/>
                          <a:cs typeface="+mn-cs"/>
                        </a:rPr>
                        <a:t> Locations, Organizations)</a:t>
                      </a:r>
                    </a:p>
                  </a:txBody>
                  <a:tcPr anchor="ctr">
                    <a:solidFill>
                      <a:schemeClr val="bg2">
                        <a:lumMod val="9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Recognition, tagging, and extraction of named entities of type Person, Location, and Organization. Typically limited to proper nouns and not much customization  possible.</a:t>
                      </a:r>
                    </a:p>
                  </a:txBody>
                  <a:tcPr anchor="ctr">
                    <a:solidFill>
                      <a:schemeClr val="bg2">
                        <a:lumMod val="90000"/>
                      </a:schemeClr>
                    </a:solidFill>
                  </a:tcPr>
                </a:tc>
                <a:tc>
                  <a:txBody>
                    <a:bodyPr/>
                    <a:lstStyle/>
                    <a:p>
                      <a:r>
                        <a:rPr lang="en-US" sz="1200" b="0" i="0" dirty="0">
                          <a:latin typeface="+mn-lt"/>
                        </a:rPr>
                        <a:t>High</a:t>
                      </a:r>
                    </a:p>
                  </a:txBody>
                  <a:tcPr anchor="ctr">
                    <a:solidFill>
                      <a:schemeClr val="bg2">
                        <a:lumMod val="90000"/>
                      </a:schemeClr>
                    </a:solidFill>
                  </a:tcPr>
                </a:tc>
                <a:extLst>
                  <a:ext uri="{0D108BD9-81ED-4DB2-BD59-A6C34878D82A}">
                    <a16:rowId xmlns:a16="http://schemas.microsoft.com/office/drawing/2014/main" val="10005"/>
                  </a:ext>
                </a:extLst>
              </a:tr>
              <a:tr h="592577">
                <a:tc>
                  <a:txBody>
                    <a:bodyPr/>
                    <a:lstStyle/>
                    <a:p>
                      <a:pPr algn="ctr"/>
                      <a:r>
                        <a:rPr lang="en-US" sz="1200" kern="1200" dirty="0">
                          <a:solidFill>
                            <a:schemeClr val="dk1"/>
                          </a:solidFill>
                          <a:latin typeface="+mn-lt"/>
                          <a:ea typeface="+mn-ea"/>
                          <a:cs typeface="+mn-cs"/>
                        </a:rPr>
                        <a:t>General Extraction</a:t>
                      </a:r>
                    </a:p>
                    <a:p>
                      <a:pPr algn="ctr"/>
                      <a:r>
                        <a:rPr lang="en-US" sz="1200" kern="1200" dirty="0">
                          <a:solidFill>
                            <a:schemeClr val="dk1"/>
                          </a:solidFill>
                          <a:latin typeface="+mn-lt"/>
                          <a:ea typeface="+mn-ea"/>
                          <a:cs typeface="+mn-cs"/>
                        </a:rPr>
                        <a:t>(</a:t>
                      </a:r>
                      <a:r>
                        <a:rPr kumimoji="0" lang="en-US" sz="1200" b="0" i="0" u="none" strike="noStrike" kern="1200" cap="none" normalizeH="0" baseline="0" dirty="0">
                          <a:ln>
                            <a:noFill/>
                          </a:ln>
                          <a:solidFill>
                            <a:schemeClr val="tx1"/>
                          </a:solidFill>
                          <a:effectLst/>
                          <a:latin typeface="+mn-lt"/>
                          <a:ea typeface="+mn-ea"/>
                          <a:cs typeface="+mn-cs"/>
                        </a:rPr>
                        <a:t>Entities</a:t>
                      </a:r>
                      <a:r>
                        <a:rPr lang="en-US" sz="1200" kern="1200" dirty="0">
                          <a:solidFill>
                            <a:schemeClr val="dk1"/>
                          </a:solidFill>
                          <a:latin typeface="+mn-lt"/>
                          <a:ea typeface="+mn-ea"/>
                          <a:cs typeface="+mn-cs"/>
                        </a:rPr>
                        <a:t>,</a:t>
                      </a:r>
                      <a:r>
                        <a:rPr lang="en-US" sz="1200" kern="1200" baseline="0" dirty="0">
                          <a:solidFill>
                            <a:schemeClr val="dk1"/>
                          </a:solidFill>
                          <a:latin typeface="+mn-lt"/>
                          <a:ea typeface="+mn-ea"/>
                          <a:cs typeface="+mn-cs"/>
                        </a:rPr>
                        <a:t> Events, Facts, Relationships)</a:t>
                      </a:r>
                      <a:endParaRPr lang="en-US" sz="1200" kern="1200" dirty="0">
                        <a:solidFill>
                          <a:schemeClr val="dk1"/>
                        </a:solidFill>
                        <a:latin typeface="+mn-lt"/>
                        <a:ea typeface="+mn-ea"/>
                        <a:cs typeface="+mn-cs"/>
                      </a:endParaRPr>
                    </a:p>
                  </a:txBody>
                  <a:tcPr anchor="ctr">
                    <a:solidFill>
                      <a:schemeClr val="accent3">
                        <a:lumMod val="20000"/>
                        <a:lumOff val="8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Recognition, tagging, and extraction of specified classes of words /phrases  as an entity (client, competitor, company), event (acquisition), relationship (John King works for MSFT)</a:t>
                      </a:r>
                    </a:p>
                  </a:txBody>
                  <a:tcPr anchor="ctr">
                    <a:solidFill>
                      <a:schemeClr val="accent3">
                        <a:lumMod val="20000"/>
                        <a:lumOff val="80000"/>
                      </a:schemeClr>
                    </a:solidFill>
                  </a:tcPr>
                </a:tc>
                <a:tc>
                  <a:txBody>
                    <a:bodyPr/>
                    <a:lstStyle/>
                    <a:p>
                      <a:r>
                        <a:rPr lang="en-US" sz="1200" b="0" i="0" dirty="0">
                          <a:latin typeface="+mn-lt"/>
                        </a:rPr>
                        <a:t>Low</a:t>
                      </a:r>
                    </a:p>
                  </a:txBody>
                  <a:tcPr anchor="ctr">
                    <a:solidFill>
                      <a:schemeClr val="accent3">
                        <a:lumMod val="20000"/>
                        <a:lumOff val="80000"/>
                      </a:schemeClr>
                    </a:solidFill>
                  </a:tcPr>
                </a:tc>
                <a:extLst>
                  <a:ext uri="{0D108BD9-81ED-4DB2-BD59-A6C34878D82A}">
                    <a16:rowId xmlns:a16="http://schemas.microsoft.com/office/drawing/2014/main" val="10006"/>
                  </a:ext>
                </a:extLst>
              </a:tr>
              <a:tr h="423270">
                <a:tc>
                  <a:txBody>
                    <a:bodyPr/>
                    <a:lstStyle/>
                    <a:p>
                      <a:pPr algn="ctr"/>
                      <a:r>
                        <a:rPr lang="en-US" sz="1200" dirty="0"/>
                        <a:t>Search</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Ranked retrieval of a document or component based on the presence of one or more supplied search terms.</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High</a:t>
                      </a:r>
                    </a:p>
                  </a:txBody>
                  <a:tcPr anchor="ctr">
                    <a:solidFill>
                      <a:schemeClr val="bg2">
                        <a:lumMod val="90000"/>
                      </a:schemeClr>
                    </a:solidFill>
                  </a:tcPr>
                </a:tc>
                <a:extLst>
                  <a:ext uri="{0D108BD9-81ED-4DB2-BD59-A6C34878D82A}">
                    <a16:rowId xmlns:a16="http://schemas.microsoft.com/office/drawing/2014/main" val="10007"/>
                  </a:ext>
                </a:extLst>
              </a:tr>
              <a:tr h="423270">
                <a:tc>
                  <a:txBody>
                    <a:bodyPr/>
                    <a:lstStyle/>
                    <a:p>
                      <a:pPr algn="ctr"/>
                      <a:r>
                        <a:rPr lang="en-US" sz="1200" b="0" dirty="0"/>
                        <a:t>Visualization</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Visualization of text data and /or  visual </a:t>
                      </a:r>
                      <a:r>
                        <a:rPr kumimoji="0" lang="en-US" sz="1200" u="none" strike="noStrike" cap="none" normalizeH="0" baseline="0" dirty="0" err="1">
                          <a:ln>
                            <a:noFill/>
                          </a:ln>
                          <a:effectLst/>
                        </a:rPr>
                        <a:t>mashups</a:t>
                      </a:r>
                      <a:r>
                        <a:rPr kumimoji="0" lang="en-US" sz="1200" u="none" strike="noStrike" cap="none" normalizeH="0" baseline="0" dirty="0">
                          <a:ln>
                            <a:noFill/>
                          </a:ln>
                          <a:effectLst/>
                        </a:rPr>
                        <a:t> combining text with other forms of data (maps, networks, etc).</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Medium</a:t>
                      </a:r>
                    </a:p>
                  </a:txBody>
                  <a:tcPr anchor="ctr">
                    <a:solidFill>
                      <a:schemeClr val="bg2">
                        <a:lumMod val="90000"/>
                      </a:schemeClr>
                    </a:solidFill>
                  </a:tcPr>
                </a:tc>
                <a:extLst>
                  <a:ext uri="{0D108BD9-81ED-4DB2-BD59-A6C34878D82A}">
                    <a16:rowId xmlns:a16="http://schemas.microsoft.com/office/drawing/2014/main" val="10008"/>
                  </a:ext>
                </a:extLst>
              </a:tr>
              <a:tr h="552631">
                <a:tc>
                  <a:txBody>
                    <a:bodyPr/>
                    <a:lstStyle/>
                    <a:p>
                      <a:pPr algn="ctr"/>
                      <a:r>
                        <a:rPr lang="en-US" sz="1200" dirty="0"/>
                        <a:t>Summarization</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Summarization of a document, intended to produce a readable abstract of the source document which captures salient points using fewer words.</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Low</a:t>
                      </a:r>
                    </a:p>
                  </a:txBody>
                  <a:tcPr anchor="ctr">
                    <a:solidFill>
                      <a:schemeClr val="bg2">
                        <a:lumMod val="90000"/>
                      </a:schemeClr>
                    </a:solidFill>
                  </a:tcPr>
                </a:tc>
                <a:extLst>
                  <a:ext uri="{0D108BD9-81ED-4DB2-BD59-A6C34878D82A}">
                    <a16:rowId xmlns:a16="http://schemas.microsoft.com/office/drawing/2014/main" val="10009"/>
                  </a:ext>
                </a:extLst>
              </a:tr>
            </a:tbl>
          </a:graphicData>
        </a:graphic>
      </p:graphicFrame>
      <p:sp>
        <p:nvSpPr>
          <p:cNvPr id="4" name="Slide Number Placeholder 4"/>
          <p:cNvSpPr txBox="1">
            <a:spLocks/>
          </p:cNvSpPr>
          <p:nvPr/>
        </p:nvSpPr>
        <p:spPr>
          <a:xfrm>
            <a:off x="8520113" y="6641419"/>
            <a:ext cx="2133600" cy="365125"/>
          </a:xfrm>
          <a:prstGeom prst="rect">
            <a:avLst/>
          </a:prstGeom>
        </p:spPr>
        <p:txBody>
          <a:bodyPr/>
          <a:lstStyle/>
          <a:p>
            <a:pPr algn="r" fontAlgn="base">
              <a:spcBef>
                <a:spcPct val="0"/>
              </a:spcBef>
              <a:spcAft>
                <a:spcPct val="0"/>
              </a:spcAft>
              <a:defRPr/>
            </a:pPr>
            <a:fld id="{8D1A49CC-E18E-4514-9314-360AAB24D94D}" type="slidenum">
              <a:rPr lang="en-US" sz="1000">
                <a:latin typeface="Arial" pitchFamily="34" charset="0"/>
                <a:cs typeface="Arial" pitchFamily="34" charset="0"/>
              </a:rPr>
              <a:pPr algn="r" fontAlgn="base">
                <a:spcBef>
                  <a:spcPct val="0"/>
                </a:spcBef>
                <a:spcAft>
                  <a:spcPct val="0"/>
                </a:spcAft>
                <a:defRPr/>
              </a:pPr>
              <a:t>4</a:t>
            </a:fld>
            <a:endParaRPr lang="en-US" sz="1000" dirty="0">
              <a:latin typeface="Arial" pitchFamily="34" charset="0"/>
              <a:cs typeface="Arial" pitchFamily="34" charset="0"/>
            </a:endParaRPr>
          </a:p>
        </p:txBody>
      </p:sp>
      <p:pic>
        <p:nvPicPr>
          <p:cNvPr id="3" name="Picture 2"/>
          <p:cNvPicPr>
            <a:picLocks noChangeAspect="1"/>
          </p:cNvPicPr>
          <p:nvPr/>
        </p:nvPicPr>
        <p:blipFill>
          <a:blip r:embed="rId4"/>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131199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Varieties of text: Methods</a:t>
            </a:r>
          </a:p>
        </p:txBody>
      </p:sp>
      <p:sp>
        <p:nvSpPr>
          <p:cNvPr id="3" name="Content Placeholder 2"/>
          <p:cNvSpPr>
            <a:spLocks noGrp="1"/>
          </p:cNvSpPr>
          <p:nvPr>
            <p:ph idx="1"/>
          </p:nvPr>
        </p:nvSpPr>
        <p:spPr/>
        <p:txBody>
          <a:bodyPr>
            <a:normAutofit/>
          </a:bodyPr>
          <a:lstStyle/>
          <a:p>
            <a:r>
              <a:rPr lang="en-US" b="1" dirty="0"/>
              <a:t>Language: </a:t>
            </a:r>
            <a:r>
              <a:rPr lang="en-US" dirty="0"/>
              <a:t>machine translation, PLTM</a:t>
            </a:r>
          </a:p>
          <a:p>
            <a:r>
              <a:rPr lang="en-US" b="1" dirty="0"/>
              <a:t>Genre and Style: </a:t>
            </a:r>
            <a:r>
              <a:rPr lang="en-US" dirty="0"/>
              <a:t>word sense disambiguation</a:t>
            </a:r>
          </a:p>
          <a:p>
            <a:r>
              <a:rPr lang="en-US" b="1" dirty="0"/>
              <a:t>Purpose: </a:t>
            </a:r>
            <a:r>
              <a:rPr lang="en-US" dirty="0"/>
              <a:t>document classification</a:t>
            </a:r>
          </a:p>
          <a:p>
            <a:r>
              <a:rPr lang="en-US" b="1" dirty="0"/>
              <a:t>Sentiment: </a:t>
            </a:r>
            <a:r>
              <a:rPr lang="en-US" dirty="0"/>
              <a:t>sentiment analysis</a:t>
            </a:r>
          </a:p>
          <a:p>
            <a:r>
              <a:rPr lang="en-US" b="1" dirty="0"/>
              <a:t>Truth </a:t>
            </a:r>
            <a:r>
              <a:rPr lang="en-US" dirty="0"/>
              <a:t>or</a:t>
            </a:r>
            <a:r>
              <a:rPr lang="en-US" b="1" dirty="0"/>
              <a:t> lie: </a:t>
            </a:r>
            <a:r>
              <a:rPr lang="en-US" dirty="0"/>
              <a:t>artificial intelligence</a:t>
            </a:r>
            <a:endParaRPr lang="en-US" b="1" dirty="0"/>
          </a:p>
          <a:p>
            <a:r>
              <a:rPr lang="en-US" b="1" dirty="0"/>
              <a:t>Target audience: </a:t>
            </a:r>
            <a:r>
              <a:rPr lang="en-US" dirty="0"/>
              <a:t>topic modeling</a:t>
            </a:r>
          </a:p>
        </p:txBody>
      </p:sp>
    </p:spTree>
    <p:extLst>
      <p:ext uri="{BB962C8B-B14F-4D97-AF65-F5344CB8AC3E}">
        <p14:creationId xmlns:p14="http://schemas.microsoft.com/office/powerpoint/2010/main" val="3248294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marL="514350" indent="-514350">
              <a:buAutoNum type="arabicPeriod"/>
            </a:pPr>
            <a:r>
              <a:rPr lang="en-US" dirty="0"/>
              <a:t>Motivation</a:t>
            </a:r>
          </a:p>
          <a:p>
            <a:pPr marL="514350" indent="-514350">
              <a:buAutoNum type="arabicPeriod"/>
            </a:pPr>
            <a:r>
              <a:rPr lang="en-US" dirty="0"/>
              <a:t>Definitions</a:t>
            </a:r>
          </a:p>
          <a:p>
            <a:pPr marL="514350" indent="-514350">
              <a:buAutoNum type="arabicPeriod"/>
            </a:pPr>
            <a:r>
              <a:rPr lang="en-US" dirty="0">
                <a:solidFill>
                  <a:srgbClr val="FF0000"/>
                </a:solidFill>
              </a:rPr>
              <a:t>Processing text data</a:t>
            </a:r>
          </a:p>
          <a:p>
            <a:pPr marL="514350" indent="-514350">
              <a:buAutoNum type="arabicPeriod"/>
            </a:pPr>
            <a:r>
              <a:rPr lang="en-US" dirty="0" smtClean="0"/>
              <a:t>Methods</a:t>
            </a:r>
            <a:endParaRPr lang="en-US" dirty="0"/>
          </a:p>
          <a:p>
            <a:pPr marL="514350" indent="-514350">
              <a:buAutoNum type="arabicPeriod"/>
            </a:pPr>
            <a:r>
              <a:rPr lang="en-US" dirty="0"/>
              <a:t>Evaluation</a:t>
            </a:r>
          </a:p>
          <a:p>
            <a:pPr marL="514350" indent="-514350">
              <a:buAutoNum type="arabicPeriod"/>
            </a:pPr>
            <a:r>
              <a:rPr lang="en-US" dirty="0"/>
              <a:t>Approaches and Applications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1796228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980661" y="1308897"/>
            <a:ext cx="10230678" cy="1131332"/>
          </a:xfrm>
          <a:prstGeom prst="rect">
            <a:avLst/>
          </a:prstGeom>
          <a:solidFill>
            <a:srgbClr val="EEECE1">
              <a:alpha val="18039"/>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Input Data</a:t>
            </a:r>
          </a:p>
        </p:txBody>
      </p:sp>
      <p:sp>
        <p:nvSpPr>
          <p:cNvPr id="2" name="Title 1"/>
          <p:cNvSpPr>
            <a:spLocks noGrp="1"/>
          </p:cNvSpPr>
          <p:nvPr>
            <p:ph type="title"/>
          </p:nvPr>
        </p:nvSpPr>
        <p:spPr>
          <a:xfrm>
            <a:off x="609600" y="274638"/>
            <a:ext cx="10972800" cy="1143000"/>
          </a:xfrm>
        </p:spPr>
        <p:txBody>
          <a:bodyPr>
            <a:normAutofit/>
          </a:bodyPr>
          <a:lstStyle/>
          <a:p>
            <a:r>
              <a:rPr lang="en-US" dirty="0"/>
              <a:t>Text Analytics: Classification Pipeline</a:t>
            </a:r>
          </a:p>
        </p:txBody>
      </p:sp>
      <p:sp>
        <p:nvSpPr>
          <p:cNvPr id="5" name="Rectangle 4"/>
          <p:cNvSpPr/>
          <p:nvPr/>
        </p:nvSpPr>
        <p:spPr>
          <a:xfrm>
            <a:off x="980661" y="2745029"/>
            <a:ext cx="10230678" cy="1295400"/>
          </a:xfrm>
          <a:prstGeom prst="rect">
            <a:avLst/>
          </a:prstGeom>
          <a:solidFill>
            <a:srgbClr val="EEECE1">
              <a:alpha val="18039"/>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solidFill>
                  <a:schemeClr val="tx1"/>
                </a:solidFill>
              </a:rPr>
              <a:t>Pre-Processing</a:t>
            </a:r>
          </a:p>
        </p:txBody>
      </p:sp>
      <p:graphicFrame>
        <p:nvGraphicFramePr>
          <p:cNvPr id="4" name="Diagram 3"/>
          <p:cNvGraphicFramePr/>
          <p:nvPr>
            <p:extLst>
              <p:ext uri="{D42A27DB-BD31-4B8C-83A1-F6EECF244321}">
                <p14:modId xmlns:p14="http://schemas.microsoft.com/office/powerpoint/2010/main" val="4058910738"/>
              </p:ext>
            </p:extLst>
          </p:nvPr>
        </p:nvGraphicFramePr>
        <p:xfrm>
          <a:off x="980661" y="2528097"/>
          <a:ext cx="10230678" cy="1588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808097286"/>
              </p:ext>
            </p:extLst>
          </p:nvPr>
        </p:nvGraphicFramePr>
        <p:xfrm>
          <a:off x="2895600" y="1360769"/>
          <a:ext cx="6400800" cy="838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Down Arrow 7"/>
          <p:cNvSpPr/>
          <p:nvPr/>
        </p:nvSpPr>
        <p:spPr>
          <a:xfrm>
            <a:off x="5943600" y="2451897"/>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943600" y="4052097"/>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p:cNvGraphicFramePr/>
          <p:nvPr>
            <p:extLst>
              <p:ext uri="{D42A27DB-BD31-4B8C-83A1-F6EECF244321}">
                <p14:modId xmlns:p14="http://schemas.microsoft.com/office/powerpoint/2010/main" val="1802191106"/>
              </p:ext>
            </p:extLst>
          </p:nvPr>
        </p:nvGraphicFramePr>
        <p:xfrm>
          <a:off x="2971800" y="4356897"/>
          <a:ext cx="6248400" cy="1117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Down Arrow 12"/>
          <p:cNvSpPr/>
          <p:nvPr/>
        </p:nvSpPr>
        <p:spPr>
          <a:xfrm>
            <a:off x="5943600" y="5474642"/>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00200" y="5791200"/>
            <a:ext cx="8915400" cy="533400"/>
          </a:xfrm>
          <a:prstGeom prst="rect">
            <a:avLst/>
          </a:prstGeom>
          <a:solidFill>
            <a:srgbClr val="EEECE1">
              <a:alpha val="18039"/>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solidFill>
                  <a:schemeClr val="tx1"/>
                </a:solidFill>
              </a:rPr>
              <a:t>Classification Models</a:t>
            </a:r>
          </a:p>
        </p:txBody>
      </p:sp>
      <p:sp>
        <p:nvSpPr>
          <p:cNvPr id="15" name="Can 14"/>
          <p:cNvSpPr/>
          <p:nvPr/>
        </p:nvSpPr>
        <p:spPr>
          <a:xfrm>
            <a:off x="22098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31242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41910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p:cNvSpPr/>
          <p:nvPr/>
        </p:nvSpPr>
        <p:spPr>
          <a:xfrm>
            <a:off x="73914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p:cNvSpPr/>
          <p:nvPr/>
        </p:nvSpPr>
        <p:spPr>
          <a:xfrm>
            <a:off x="86106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p:cNvSpPr/>
          <p:nvPr/>
        </p:nvSpPr>
        <p:spPr>
          <a:xfrm>
            <a:off x="9753600" y="5867400"/>
            <a:ext cx="304800" cy="381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7"/>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25933387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properties of text</a:t>
            </a:r>
          </a:p>
        </p:txBody>
      </p:sp>
      <p:sp>
        <p:nvSpPr>
          <p:cNvPr id="3" name="Content Placeholder 2"/>
          <p:cNvSpPr>
            <a:spLocks noGrp="1"/>
          </p:cNvSpPr>
          <p:nvPr>
            <p:ph idx="1"/>
          </p:nvPr>
        </p:nvSpPr>
        <p:spPr/>
        <p:txBody>
          <a:bodyPr/>
          <a:lstStyle/>
          <a:p>
            <a:r>
              <a:rPr lang="en-US" dirty="0"/>
              <a:t>Length (of sentences, of documents, of corpora)</a:t>
            </a:r>
          </a:p>
          <a:p>
            <a:r>
              <a:rPr lang="en-US" dirty="0"/>
              <a:t>Term frequency</a:t>
            </a:r>
          </a:p>
          <a:p>
            <a:r>
              <a:rPr lang="en-US" dirty="0"/>
              <a:t>Document frequency</a:t>
            </a:r>
          </a:p>
          <a:p>
            <a:r>
              <a:rPr lang="en-US" dirty="0"/>
              <a:t>Term co-occurrence</a:t>
            </a:r>
          </a:p>
          <a:p>
            <a:endParaRPr lang="en-US" dirty="0"/>
          </a:p>
          <a:p>
            <a:endParaRPr lang="en-US" dirty="0"/>
          </a:p>
        </p:txBody>
      </p:sp>
    </p:spTree>
    <p:extLst>
      <p:ext uri="{BB962C8B-B14F-4D97-AF65-F5344CB8AC3E}">
        <p14:creationId xmlns:p14="http://schemas.microsoft.com/office/powerpoint/2010/main" val="4215683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Process of separating sentences and words from each other by syntax</a:t>
            </a:r>
          </a:p>
          <a:p>
            <a:r>
              <a:rPr lang="en-US" dirty="0"/>
              <a:t>Different types of tokenizers: the simplest is by splitting at common punctuation</a:t>
            </a:r>
          </a:p>
          <a:p>
            <a:r>
              <a:rPr lang="en-US" b="1" dirty="0"/>
              <a:t>BUT:</a:t>
            </a:r>
            <a:r>
              <a:rPr lang="en-US" dirty="0"/>
              <a:t> a quote can be part of the same sentence; a dash can be part of same word or separate two parts of the same sentence; data quality can be low</a:t>
            </a:r>
          </a:p>
        </p:txBody>
      </p:sp>
    </p:spTree>
    <p:extLst>
      <p:ext uri="{BB962C8B-B14F-4D97-AF65-F5344CB8AC3E}">
        <p14:creationId xmlns:p14="http://schemas.microsoft.com/office/powerpoint/2010/main" val="35711905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9116" y="0"/>
            <a:ext cx="8873769" cy="6858000"/>
          </a:xfrm>
          <a:prstGeom prst="rect">
            <a:avLst/>
          </a:prstGeom>
        </p:spPr>
      </p:pic>
    </p:spTree>
    <p:extLst>
      <p:ext uri="{BB962C8B-B14F-4D97-AF65-F5344CB8AC3E}">
        <p14:creationId xmlns:p14="http://schemas.microsoft.com/office/powerpoint/2010/main" val="11705905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391" y="9528"/>
            <a:ext cx="9045453" cy="6848475"/>
          </a:xfrm>
          <a:prstGeom prst="rect">
            <a:avLst/>
          </a:prstGeom>
        </p:spPr>
      </p:pic>
    </p:spTree>
    <p:extLst>
      <p:ext uri="{BB962C8B-B14F-4D97-AF65-F5344CB8AC3E}">
        <p14:creationId xmlns:p14="http://schemas.microsoft.com/office/powerpoint/2010/main" val="4007601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0069" y="0"/>
            <a:ext cx="9091863" cy="6864056"/>
          </a:xfrm>
          <a:prstGeom prst="rect">
            <a:avLst/>
          </a:prstGeom>
        </p:spPr>
      </p:pic>
    </p:spTree>
    <p:extLst>
      <p:ext uri="{BB962C8B-B14F-4D97-AF65-F5344CB8AC3E}">
        <p14:creationId xmlns:p14="http://schemas.microsoft.com/office/powerpoint/2010/main" val="33938973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7400" y="0"/>
            <a:ext cx="9037200" cy="6863791"/>
          </a:xfrm>
          <a:prstGeom prst="rect">
            <a:avLst/>
          </a:prstGeom>
        </p:spPr>
      </p:pic>
    </p:spTree>
    <p:extLst>
      <p:ext uri="{BB962C8B-B14F-4D97-AF65-F5344CB8AC3E}">
        <p14:creationId xmlns:p14="http://schemas.microsoft.com/office/powerpoint/2010/main" val="38046113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200" y="11312"/>
            <a:ext cx="8991600" cy="6835376"/>
          </a:xfrm>
          <a:prstGeom prst="rect">
            <a:avLst/>
          </a:prstGeom>
        </p:spPr>
      </p:pic>
    </p:spTree>
    <p:extLst>
      <p:ext uri="{BB962C8B-B14F-4D97-AF65-F5344CB8AC3E}">
        <p14:creationId xmlns:p14="http://schemas.microsoft.com/office/powerpoint/2010/main" val="2556035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62000"/>
          </a:xfrm>
        </p:spPr>
        <p:txBody>
          <a:bodyPr>
            <a:noAutofit/>
          </a:bodyPr>
          <a:lstStyle/>
          <a:p>
            <a:r>
              <a:rPr lang="en-US" dirty="0"/>
              <a:t>Different approaches</a:t>
            </a:r>
          </a:p>
        </p:txBody>
      </p:sp>
      <p:graphicFrame>
        <p:nvGraphicFramePr>
          <p:cNvPr id="4" name="Table 3"/>
          <p:cNvGraphicFramePr>
            <a:graphicFrameLocks noGrp="1"/>
          </p:cNvGraphicFramePr>
          <p:nvPr>
            <p:extLst/>
          </p:nvPr>
        </p:nvGraphicFramePr>
        <p:xfrm>
          <a:off x="1600200" y="1393657"/>
          <a:ext cx="8915400" cy="4926979"/>
        </p:xfrm>
        <a:graphic>
          <a:graphicData uri="http://schemas.openxmlformats.org/drawingml/2006/table">
            <a:tbl>
              <a:tblPr firstRow="1" bandRow="1">
                <a:tableStyleId>{5C22544A-7EE6-4342-B048-85BDC9FD1C3A}</a:tableStyleId>
              </a:tblPr>
              <a:tblGrid>
                <a:gridCol w="1814639">
                  <a:extLst>
                    <a:ext uri="{9D8B030D-6E8A-4147-A177-3AD203B41FA5}">
                      <a16:colId xmlns:a16="http://schemas.microsoft.com/office/drawing/2014/main" val="20000"/>
                    </a:ext>
                  </a:extLst>
                </a:gridCol>
                <a:gridCol w="2445818">
                  <a:extLst>
                    <a:ext uri="{9D8B030D-6E8A-4147-A177-3AD203B41FA5}">
                      <a16:colId xmlns:a16="http://schemas.microsoft.com/office/drawing/2014/main" val="20001"/>
                    </a:ext>
                  </a:extLst>
                </a:gridCol>
                <a:gridCol w="2426093">
                  <a:extLst>
                    <a:ext uri="{9D8B030D-6E8A-4147-A177-3AD203B41FA5}">
                      <a16:colId xmlns:a16="http://schemas.microsoft.com/office/drawing/2014/main" val="20002"/>
                    </a:ext>
                  </a:extLst>
                </a:gridCol>
                <a:gridCol w="2228850">
                  <a:extLst>
                    <a:ext uri="{9D8B030D-6E8A-4147-A177-3AD203B41FA5}">
                      <a16:colId xmlns:a16="http://schemas.microsoft.com/office/drawing/2014/main" val="20003"/>
                    </a:ext>
                  </a:extLst>
                </a:gridCol>
              </a:tblGrid>
              <a:tr h="1431334">
                <a:tc>
                  <a:txBody>
                    <a:bodyPr/>
                    <a:lstStyle/>
                    <a:p>
                      <a:endParaRPr lang="en-US" b="1" dirty="0"/>
                    </a:p>
                  </a:txBody>
                  <a:tcPr/>
                </a:tc>
                <a:tc>
                  <a:txBody>
                    <a:bodyPr/>
                    <a:lstStyle/>
                    <a:p>
                      <a:r>
                        <a:rPr lang="en-US" sz="2000" b="1" dirty="0"/>
                        <a:t>Lexicon-based Rules</a:t>
                      </a:r>
                    </a:p>
                  </a:txBody>
                  <a:tcPr/>
                </a:tc>
                <a:tc>
                  <a:txBody>
                    <a:bodyPr/>
                    <a:lstStyle/>
                    <a:p>
                      <a:r>
                        <a:rPr lang="en-US" sz="2000" b="1" dirty="0"/>
                        <a:t>Linguistic</a:t>
                      </a:r>
                      <a:r>
                        <a:rPr lang="en-US" sz="2000" b="1" baseline="0" dirty="0"/>
                        <a:t> Rules</a:t>
                      </a:r>
                      <a:endParaRPr lang="en-US" sz="2000" b="1" dirty="0"/>
                    </a:p>
                  </a:txBody>
                  <a:tcPr/>
                </a:tc>
                <a:tc>
                  <a:txBody>
                    <a:bodyPr/>
                    <a:lstStyle/>
                    <a:p>
                      <a:r>
                        <a:rPr lang="en-US" sz="2000" b="1" dirty="0"/>
                        <a:t>Statistical</a:t>
                      </a:r>
                      <a:r>
                        <a:rPr lang="en-US" sz="2000" b="1" baseline="0" dirty="0"/>
                        <a:t> Machine Learning</a:t>
                      </a:r>
                    </a:p>
                    <a:p>
                      <a:r>
                        <a:rPr lang="en-US" sz="2000" b="1" baseline="0" dirty="0"/>
                        <a:t> </a:t>
                      </a:r>
                      <a:r>
                        <a:rPr lang="en-US" sz="1800" b="1" baseline="0" dirty="0"/>
                        <a:t>(augmented with linguistics &amp; lexicons)</a:t>
                      </a:r>
                      <a:endParaRPr lang="en-US" sz="2000" b="1" dirty="0"/>
                    </a:p>
                  </a:txBody>
                  <a:tcPr/>
                </a:tc>
                <a:extLst>
                  <a:ext uri="{0D108BD9-81ED-4DB2-BD59-A6C34878D82A}">
                    <a16:rowId xmlns:a16="http://schemas.microsoft.com/office/drawing/2014/main" val="10000"/>
                  </a:ext>
                </a:extLst>
              </a:tr>
              <a:tr h="1163269">
                <a:tc>
                  <a:txBody>
                    <a:bodyPr/>
                    <a:lstStyle/>
                    <a:p>
                      <a:r>
                        <a:rPr lang="en-US" b="1" dirty="0"/>
                        <a:t>Description</a:t>
                      </a:r>
                    </a:p>
                  </a:txBody>
                  <a:tcPr>
                    <a:solidFill>
                      <a:schemeClr val="bg1">
                        <a:lumMod val="75000"/>
                      </a:schemeClr>
                    </a:solidFill>
                  </a:tcPr>
                </a:tc>
                <a:tc>
                  <a:txBody>
                    <a:bodyPr/>
                    <a:lstStyle/>
                    <a:p>
                      <a:r>
                        <a:rPr lang="en-US" sz="1400" b="0" dirty="0"/>
                        <a:t>Rules</a:t>
                      </a:r>
                      <a:r>
                        <a:rPr lang="en-US" sz="1400" b="0" baseline="0" dirty="0"/>
                        <a:t> based on lists of words</a:t>
                      </a:r>
                      <a:endParaRPr lang="en-US" sz="1400" b="0" dirty="0"/>
                    </a:p>
                  </a:txBody>
                  <a:tcPr>
                    <a:solidFill>
                      <a:schemeClr val="bg1">
                        <a:lumMod val="75000"/>
                      </a:schemeClr>
                    </a:solidFill>
                  </a:tcPr>
                </a:tc>
                <a:tc>
                  <a:txBody>
                    <a:bodyPr/>
                    <a:lstStyle/>
                    <a:p>
                      <a:r>
                        <a:rPr lang="en-US" sz="1400" b="0" dirty="0"/>
                        <a:t>Rules</a:t>
                      </a:r>
                      <a:r>
                        <a:rPr lang="en-US" sz="1400" b="0" baseline="0" dirty="0"/>
                        <a:t> using words and linguistic operators (parts of speech for example)</a:t>
                      </a:r>
                      <a:endParaRPr lang="en-US" sz="1400" b="0" dirty="0"/>
                    </a:p>
                  </a:txBody>
                  <a:tcPr>
                    <a:solidFill>
                      <a:schemeClr val="bg1">
                        <a:lumMod val="75000"/>
                      </a:schemeClr>
                    </a:solidFill>
                  </a:tcPr>
                </a:tc>
                <a:tc>
                  <a:txBody>
                    <a:bodyPr/>
                    <a:lstStyle/>
                    <a:p>
                      <a:r>
                        <a:rPr lang="en-US" sz="1400" b="0" dirty="0"/>
                        <a:t>Statistical</a:t>
                      </a:r>
                      <a:r>
                        <a:rPr lang="en-US" sz="1400" b="0" baseline="0" dirty="0"/>
                        <a:t> approaches that can be trained and learn over time. Can incorporate lexicons and linguistics as well</a:t>
                      </a:r>
                      <a:endParaRPr lang="en-US" sz="1400" b="0" dirty="0"/>
                    </a:p>
                  </a:txBody>
                  <a:tcPr>
                    <a:solidFill>
                      <a:schemeClr val="bg1">
                        <a:lumMod val="75000"/>
                      </a:schemeClr>
                    </a:solidFill>
                  </a:tcPr>
                </a:tc>
                <a:extLst>
                  <a:ext uri="{0D108BD9-81ED-4DB2-BD59-A6C34878D82A}">
                    <a16:rowId xmlns:a16="http://schemas.microsoft.com/office/drawing/2014/main" val="10001"/>
                  </a:ext>
                </a:extLst>
              </a:tr>
              <a:tr h="642859">
                <a:tc>
                  <a:txBody>
                    <a:bodyPr/>
                    <a:lstStyle/>
                    <a:p>
                      <a:r>
                        <a:rPr lang="en-US" b="1" dirty="0"/>
                        <a:t>Ease</a:t>
                      </a:r>
                      <a:r>
                        <a:rPr lang="en-US" b="1" baseline="0" dirty="0"/>
                        <a:t> of creation &amp; maintenance</a:t>
                      </a:r>
                      <a:endParaRPr lang="en-US" b="1" dirty="0"/>
                    </a:p>
                  </a:txBody>
                  <a:tcPr/>
                </a:tc>
                <a:tc>
                  <a:txBody>
                    <a:bodyPr/>
                    <a:lstStyle/>
                    <a:p>
                      <a:pPr>
                        <a:buFont typeface="Arial" pitchFamily="34" charset="0"/>
                        <a:buNone/>
                      </a:pPr>
                      <a:r>
                        <a:rPr lang="en-US" sz="1600" dirty="0"/>
                        <a:t>Low</a:t>
                      </a:r>
                    </a:p>
                  </a:txBody>
                  <a:tcPr>
                    <a:solidFill>
                      <a:schemeClr val="accent2">
                        <a:lumMod val="40000"/>
                        <a:lumOff val="60000"/>
                      </a:schemeClr>
                    </a:solidFill>
                  </a:tcPr>
                </a:tc>
                <a:tc>
                  <a:txBody>
                    <a:bodyPr/>
                    <a:lstStyle/>
                    <a:p>
                      <a:r>
                        <a:rPr lang="en-US" sz="1800" dirty="0"/>
                        <a:t>Low</a:t>
                      </a:r>
                      <a:endParaRPr lang="en-US" dirty="0"/>
                    </a:p>
                  </a:txBody>
                  <a:tcPr>
                    <a:solidFill>
                      <a:schemeClr val="accent2">
                        <a:lumMod val="40000"/>
                        <a:lumOff val="60000"/>
                      </a:schemeClr>
                    </a:solidFill>
                  </a:tcPr>
                </a:tc>
                <a:tc>
                  <a:txBody>
                    <a:bodyPr/>
                    <a:lstStyle/>
                    <a:p>
                      <a:r>
                        <a:rPr lang="en-US" dirty="0"/>
                        <a:t>High</a:t>
                      </a:r>
                    </a:p>
                  </a:txBody>
                  <a:tcPr>
                    <a:solidFill>
                      <a:srgbClr val="92D050"/>
                    </a:solidFill>
                  </a:tcPr>
                </a:tc>
                <a:extLst>
                  <a:ext uri="{0D108BD9-81ED-4DB2-BD59-A6C34878D82A}">
                    <a16:rowId xmlns:a16="http://schemas.microsoft.com/office/drawing/2014/main" val="10002"/>
                  </a:ext>
                </a:extLst>
              </a:tr>
              <a:tr h="367348">
                <a:tc>
                  <a:txBody>
                    <a:bodyPr/>
                    <a:lstStyle/>
                    <a:p>
                      <a:r>
                        <a:rPr lang="en-US" b="1" dirty="0"/>
                        <a:t>Accuracy</a:t>
                      </a:r>
                    </a:p>
                  </a:txBody>
                  <a:tcPr/>
                </a:tc>
                <a:tc>
                  <a:txBody>
                    <a:bodyPr/>
                    <a:lstStyle/>
                    <a:p>
                      <a:pPr>
                        <a:buFont typeface="Arial" pitchFamily="34" charset="0"/>
                        <a:buNone/>
                      </a:pPr>
                      <a:r>
                        <a:rPr lang="en-US" sz="1600" dirty="0"/>
                        <a:t>Low</a:t>
                      </a:r>
                    </a:p>
                  </a:txBody>
                  <a:tcPr>
                    <a:solidFill>
                      <a:schemeClr val="accent2">
                        <a:lumMod val="40000"/>
                        <a:lumOff val="60000"/>
                      </a:schemeClr>
                    </a:solidFill>
                  </a:tcPr>
                </a:tc>
                <a:tc>
                  <a:txBody>
                    <a:bodyPr/>
                    <a:lstStyle/>
                    <a:p>
                      <a:r>
                        <a:rPr lang="en-US" dirty="0"/>
                        <a:t>Medium</a:t>
                      </a:r>
                    </a:p>
                  </a:txBody>
                  <a:tcPr>
                    <a:solidFill>
                      <a:srgbClr val="F4F49E"/>
                    </a:solidFill>
                  </a:tcPr>
                </a:tc>
                <a:tc>
                  <a:txBody>
                    <a:bodyPr/>
                    <a:lstStyle/>
                    <a:p>
                      <a:r>
                        <a:rPr lang="en-US" dirty="0"/>
                        <a:t>High</a:t>
                      </a:r>
                    </a:p>
                  </a:txBody>
                  <a:tcPr>
                    <a:solidFill>
                      <a:srgbClr val="92D050"/>
                    </a:solidFill>
                  </a:tcPr>
                </a:tc>
                <a:extLst>
                  <a:ext uri="{0D108BD9-81ED-4DB2-BD59-A6C34878D82A}">
                    <a16:rowId xmlns:a16="http://schemas.microsoft.com/office/drawing/2014/main" val="10003"/>
                  </a:ext>
                </a:extLst>
              </a:tr>
              <a:tr h="740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Context Sensitiveness</a:t>
                      </a:r>
                    </a:p>
                  </a:txBody>
                  <a:tcPr/>
                </a:tc>
                <a:tc>
                  <a:txBody>
                    <a:bodyPr/>
                    <a:lstStyle/>
                    <a:p>
                      <a:pPr>
                        <a:buFont typeface="Arial" pitchFamily="34" charset="0"/>
                        <a:buNone/>
                      </a:pPr>
                      <a:r>
                        <a:rPr lang="en-US" sz="1600" dirty="0"/>
                        <a:t>Low</a:t>
                      </a:r>
                    </a:p>
                  </a:txBody>
                  <a:tcPr>
                    <a:solidFill>
                      <a:schemeClr val="accent2">
                        <a:lumMod val="40000"/>
                        <a:lumOff val="60000"/>
                      </a:schemeClr>
                    </a:solidFill>
                  </a:tcPr>
                </a:tc>
                <a:tc>
                  <a:txBody>
                    <a:bodyPr/>
                    <a:lstStyle/>
                    <a:p>
                      <a:r>
                        <a:rPr lang="en-US" dirty="0"/>
                        <a:t>High</a:t>
                      </a:r>
                    </a:p>
                  </a:txBody>
                  <a:tcPr>
                    <a:solidFill>
                      <a:srgbClr val="92D050"/>
                    </a:solidFill>
                  </a:tcPr>
                </a:tc>
                <a:tc>
                  <a:txBody>
                    <a:bodyPr/>
                    <a:lstStyle/>
                    <a:p>
                      <a:r>
                        <a:rPr lang="en-US" dirty="0"/>
                        <a:t>High</a:t>
                      </a:r>
                    </a:p>
                  </a:txBody>
                  <a:tcPr>
                    <a:solidFill>
                      <a:srgbClr val="92D050"/>
                    </a:solidFill>
                  </a:tcPr>
                </a:tc>
                <a:extLst>
                  <a:ext uri="{0D108BD9-81ED-4DB2-BD59-A6C34878D82A}">
                    <a16:rowId xmlns:a16="http://schemas.microsoft.com/office/drawing/2014/main" val="10004"/>
                  </a:ext>
                </a:extLst>
              </a:tr>
              <a:tr h="5816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Interpretability</a:t>
                      </a:r>
                    </a:p>
                  </a:txBody>
                  <a:tcPr/>
                </a:tc>
                <a:tc>
                  <a:txBody>
                    <a:bodyPr/>
                    <a:lstStyle/>
                    <a:p>
                      <a:pPr>
                        <a:buFont typeface="Arial" pitchFamily="34" charset="0"/>
                        <a:buNone/>
                      </a:pPr>
                      <a:r>
                        <a:rPr lang="en-US" sz="1600" dirty="0"/>
                        <a:t>High</a:t>
                      </a:r>
                    </a:p>
                    <a:p>
                      <a:pPr>
                        <a:buFont typeface="Arial" pitchFamily="34" charset="0"/>
                        <a:buNone/>
                      </a:pPr>
                      <a:r>
                        <a:rPr lang="en-US" sz="1600" baseline="0" dirty="0"/>
                        <a:t>(unless the rules get large)</a:t>
                      </a:r>
                      <a:endParaRPr lang="en-US" sz="1600" dirty="0"/>
                    </a:p>
                  </a:txBody>
                  <a:tcPr>
                    <a:solidFill>
                      <a:srgbClr val="92D050"/>
                    </a:solidFill>
                  </a:tcPr>
                </a:tc>
                <a:tc>
                  <a:txBody>
                    <a:bodyPr/>
                    <a:lstStyle/>
                    <a:p>
                      <a:r>
                        <a:rPr lang="en-US" dirty="0"/>
                        <a:t>Medium</a:t>
                      </a:r>
                    </a:p>
                  </a:txBody>
                  <a:tcPr>
                    <a:solidFill>
                      <a:srgbClr val="F4F49E"/>
                    </a:solidFill>
                  </a:tcPr>
                </a:tc>
                <a:tc>
                  <a:txBody>
                    <a:bodyPr/>
                    <a:lstStyle/>
                    <a:p>
                      <a:r>
                        <a:rPr lang="en-US" dirty="0"/>
                        <a:t>Medium</a:t>
                      </a:r>
                    </a:p>
                  </a:txBody>
                  <a:tcPr>
                    <a:solidFill>
                      <a:srgbClr val="F4F49E"/>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8305800" y="1393657"/>
            <a:ext cx="2209800" cy="4926979"/>
          </a:xfrm>
          <a:prstGeom prst="rect">
            <a:avLst/>
          </a:prstGeom>
          <a:solidFill>
            <a:srgbClr val="4F81BD">
              <a:alpha val="1961"/>
            </a:srgb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4000" b="1" dirty="0">
              <a:solidFill>
                <a:schemeClr val="accent6">
                  <a:lumMod val="75000"/>
                </a:schemeClr>
              </a:solidFill>
            </a:endParaRPr>
          </a:p>
        </p:txBody>
      </p:sp>
      <p:sp>
        <p:nvSpPr>
          <p:cNvPr id="6" name="Rectangle 5"/>
          <p:cNvSpPr/>
          <p:nvPr/>
        </p:nvSpPr>
        <p:spPr>
          <a:xfrm>
            <a:off x="3452103" y="1456746"/>
            <a:ext cx="2362200" cy="1312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 it by hand</a:t>
            </a:r>
          </a:p>
        </p:txBody>
      </p:sp>
      <p:sp>
        <p:nvSpPr>
          <p:cNvPr id="7" name="Rectangle 6"/>
          <p:cNvSpPr/>
          <p:nvPr/>
        </p:nvSpPr>
        <p:spPr>
          <a:xfrm>
            <a:off x="5902680" y="1456746"/>
            <a:ext cx="2362200" cy="1305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Hire linguists</a:t>
            </a:r>
          </a:p>
        </p:txBody>
      </p:sp>
      <p:sp>
        <p:nvSpPr>
          <p:cNvPr id="8" name="Rectangle 7"/>
          <p:cNvSpPr/>
          <p:nvPr/>
        </p:nvSpPr>
        <p:spPr>
          <a:xfrm>
            <a:off x="8353256" y="1484551"/>
            <a:ext cx="2103783" cy="12498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 it the right way</a:t>
            </a:r>
          </a:p>
        </p:txBody>
      </p:sp>
      <p:pic>
        <p:nvPicPr>
          <p:cNvPr id="9" name="Picture 8"/>
          <p:cNvPicPr>
            <a:picLocks noChangeAspect="1"/>
          </p:cNvPicPr>
          <p:nvPr/>
        </p:nvPicPr>
        <p:blipFill>
          <a:blip r:embed="rId2"/>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42319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9226" y="-1312"/>
            <a:ext cx="9093548" cy="6859312"/>
          </a:xfrm>
          <a:prstGeom prst="rect">
            <a:avLst/>
          </a:prstGeom>
        </p:spPr>
      </p:pic>
    </p:spTree>
    <p:extLst>
      <p:ext uri="{BB962C8B-B14F-4D97-AF65-F5344CB8AC3E}">
        <p14:creationId xmlns:p14="http://schemas.microsoft.com/office/powerpoint/2010/main" val="3733428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31904"/>
          </a:xfrm>
          <a:prstGeom prst="rect">
            <a:avLst/>
          </a:prstGeom>
        </p:spPr>
      </p:pic>
    </p:spTree>
    <p:extLst>
      <p:ext uri="{BB962C8B-B14F-4D97-AF65-F5344CB8AC3E}">
        <p14:creationId xmlns:p14="http://schemas.microsoft.com/office/powerpoint/2010/main" val="22020210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1362" y="0"/>
            <a:ext cx="9089276" cy="6858000"/>
          </a:xfrm>
          <a:prstGeom prst="rect">
            <a:avLst/>
          </a:prstGeom>
        </p:spPr>
      </p:pic>
    </p:spTree>
    <p:extLst>
      <p:ext uri="{BB962C8B-B14F-4D97-AF65-F5344CB8AC3E}">
        <p14:creationId xmlns:p14="http://schemas.microsoft.com/office/powerpoint/2010/main" val="3621112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313"/>
            <a:ext cx="9144000" cy="6871170"/>
          </a:xfrm>
          <a:prstGeom prst="rect">
            <a:avLst/>
          </a:prstGeom>
        </p:spPr>
      </p:pic>
    </p:spTree>
    <p:extLst>
      <p:ext uri="{BB962C8B-B14F-4D97-AF65-F5344CB8AC3E}">
        <p14:creationId xmlns:p14="http://schemas.microsoft.com/office/powerpoint/2010/main" val="13367369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2947" y="0"/>
            <a:ext cx="9204158" cy="6858000"/>
          </a:xfrm>
          <a:prstGeom prst="rect">
            <a:avLst/>
          </a:prstGeom>
        </p:spPr>
      </p:pic>
    </p:spTree>
    <p:extLst>
      <p:ext uri="{BB962C8B-B14F-4D97-AF65-F5344CB8AC3E}">
        <p14:creationId xmlns:p14="http://schemas.microsoft.com/office/powerpoint/2010/main" val="26662885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7787" y="0"/>
            <a:ext cx="9096427" cy="6858000"/>
          </a:xfrm>
          <a:prstGeom prst="rect">
            <a:avLst/>
          </a:prstGeom>
        </p:spPr>
      </p:pic>
    </p:spTree>
    <p:extLst>
      <p:ext uri="{BB962C8B-B14F-4D97-AF65-F5344CB8AC3E}">
        <p14:creationId xmlns:p14="http://schemas.microsoft.com/office/powerpoint/2010/main" val="2141001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normAutofit/>
          </a:bodyPr>
          <a:lstStyle/>
          <a:p>
            <a:r>
              <a:rPr lang="en-US" dirty="0"/>
              <a:t>Text as a ‘bag-of-words’</a:t>
            </a:r>
          </a:p>
        </p:txBody>
      </p:sp>
      <p:sp>
        <p:nvSpPr>
          <p:cNvPr id="6" name="Content Placeholder 2"/>
          <p:cNvSpPr>
            <a:spLocks noGrp="1"/>
          </p:cNvSpPr>
          <p:nvPr>
            <p:ph idx="1"/>
          </p:nvPr>
        </p:nvSpPr>
        <p:spPr>
          <a:xfrm>
            <a:off x="1905000" y="1219201"/>
            <a:ext cx="8229600" cy="1143000"/>
          </a:xfrm>
        </p:spPr>
        <p:txBody>
          <a:bodyPr>
            <a:normAutofit/>
          </a:bodyPr>
          <a:lstStyle/>
          <a:p>
            <a:r>
              <a:rPr lang="en-US" sz="2000" dirty="0"/>
              <a:t>Vector space representation of text – every word has its unique id (e.g., ‘comprehensive’=0, ‘social’=1, ‘language’=2, ‘members’=3, etc.) and the number of occurrences within the document:</a:t>
            </a:r>
          </a:p>
        </p:txBody>
      </p:sp>
      <p:graphicFrame>
        <p:nvGraphicFramePr>
          <p:cNvPr id="7" name="Chart 6"/>
          <p:cNvGraphicFramePr>
            <a:graphicFrameLocks/>
          </p:cNvGraphicFramePr>
          <p:nvPr>
            <p:extLst/>
          </p:nvPr>
        </p:nvGraphicFramePr>
        <p:xfrm>
          <a:off x="6172200" y="2600405"/>
          <a:ext cx="4191000" cy="3810000"/>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2"/>
          <p:cNvSpPr txBox="1">
            <a:spLocks/>
          </p:cNvSpPr>
          <p:nvPr/>
        </p:nvSpPr>
        <p:spPr>
          <a:xfrm>
            <a:off x="2438400" y="2590803"/>
            <a:ext cx="4626788" cy="2544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2"/>
          <p:cNvSpPr txBox="1">
            <a:spLocks/>
          </p:cNvSpPr>
          <p:nvPr/>
        </p:nvSpPr>
        <p:spPr>
          <a:xfrm>
            <a:off x="1905000" y="2209800"/>
            <a:ext cx="8229600" cy="5715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sz="1800" b="1" i="0" u="none" strike="noStrike" kern="1200" baseline="0">
                <a:solidFill>
                  <a:prstClr val="black"/>
                </a:solidFill>
                <a:latin typeface="+mn-lt"/>
                <a:ea typeface="+mn-ea"/>
                <a:cs typeface="+mn-cs"/>
              </a:defRPr>
            </a:pPr>
            <a:endParaRPr lang="en-US" sz="2000" dirty="0"/>
          </a:p>
        </p:txBody>
      </p:sp>
      <p:sp>
        <p:nvSpPr>
          <p:cNvPr id="3" name="Rectangle 2"/>
          <p:cNvSpPr/>
          <p:nvPr/>
        </p:nvSpPr>
        <p:spPr>
          <a:xfrm>
            <a:off x="1378226" y="3909536"/>
            <a:ext cx="4184374" cy="1477328"/>
          </a:xfrm>
          <a:prstGeom prst="rect">
            <a:avLst/>
          </a:prstGeom>
        </p:spPr>
        <p:txBody>
          <a:bodyPr wrap="square">
            <a:spAutoFit/>
          </a:bodyPr>
          <a:lstStyle/>
          <a:p>
            <a:pPr algn="ctr"/>
            <a:r>
              <a:rPr lang="en-US" b="1" dirty="0"/>
              <a:t>Our mission is to provide comprehensive social services to refugees to help them overcome the societal and language barriers and become productive members of the US society.</a:t>
            </a:r>
            <a:endParaRPr lang="en-US" dirty="0"/>
          </a:p>
        </p:txBody>
      </p:sp>
      <p:sp>
        <p:nvSpPr>
          <p:cNvPr id="11" name="Content Placeholder 2"/>
          <p:cNvSpPr txBox="1">
            <a:spLocks/>
          </p:cNvSpPr>
          <p:nvPr/>
        </p:nvSpPr>
        <p:spPr>
          <a:xfrm>
            <a:off x="5638800" y="2971800"/>
            <a:ext cx="838200" cy="3486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sz="1800" b="1" i="0" u="none" strike="noStrike" kern="1200" baseline="0">
                <a:solidFill>
                  <a:prstClr val="black"/>
                </a:solidFill>
                <a:latin typeface="+mn-lt"/>
                <a:ea typeface="+mn-ea"/>
                <a:cs typeface="+mn-cs"/>
              </a:defRPr>
            </a:pPr>
            <a:r>
              <a:rPr lang="en-US" sz="1100" dirty="0"/>
              <a:t># of instances</a:t>
            </a:r>
          </a:p>
        </p:txBody>
      </p:sp>
      <p:sp>
        <p:nvSpPr>
          <p:cNvPr id="12" name="Content Placeholder 2"/>
          <p:cNvSpPr txBox="1">
            <a:spLocks/>
          </p:cNvSpPr>
          <p:nvPr/>
        </p:nvSpPr>
        <p:spPr>
          <a:xfrm>
            <a:off x="9715500" y="6248400"/>
            <a:ext cx="838200" cy="3486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sz="1800" b="1" i="0" u="none" strike="noStrike" kern="1200" baseline="0">
                <a:solidFill>
                  <a:prstClr val="black"/>
                </a:solidFill>
                <a:latin typeface="+mn-lt"/>
                <a:ea typeface="+mn-ea"/>
                <a:cs typeface="+mn-cs"/>
              </a:defRPr>
            </a:pPr>
            <a:r>
              <a:rPr lang="en-US" sz="1100" dirty="0"/>
              <a:t>word IDs</a:t>
            </a:r>
          </a:p>
        </p:txBody>
      </p:sp>
      <p:sp>
        <p:nvSpPr>
          <p:cNvPr id="4" name="Right Arrow 3"/>
          <p:cNvSpPr/>
          <p:nvPr/>
        </p:nvSpPr>
        <p:spPr>
          <a:xfrm>
            <a:off x="5562600" y="44958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234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9322" y="1"/>
            <a:ext cx="9133357" cy="6870622"/>
          </a:xfrm>
          <a:prstGeom prst="rect">
            <a:avLst/>
          </a:prstGeom>
        </p:spPr>
      </p:pic>
      <p:pic>
        <p:nvPicPr>
          <p:cNvPr id="4" name="Picture 3"/>
          <p:cNvPicPr>
            <a:picLocks noChangeAspect="1"/>
          </p:cNvPicPr>
          <p:nvPr/>
        </p:nvPicPr>
        <p:blipFill>
          <a:blip r:embed="rId3"/>
          <a:stretch>
            <a:fillRect/>
          </a:stretch>
        </p:blipFill>
        <p:spPr>
          <a:xfrm>
            <a:off x="838200" y="1524000"/>
            <a:ext cx="10225185" cy="3115282"/>
          </a:xfrm>
          <a:prstGeom prst="rect">
            <a:avLst/>
          </a:prstGeom>
          <a:solidFill>
            <a:schemeClr val="bg1"/>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3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text data: summary</a:t>
            </a:r>
          </a:p>
        </p:txBody>
      </p:sp>
      <p:sp>
        <p:nvSpPr>
          <p:cNvPr id="3" name="Content Placeholder 2"/>
          <p:cNvSpPr>
            <a:spLocks noGrp="1"/>
          </p:cNvSpPr>
          <p:nvPr>
            <p:ph idx="1"/>
          </p:nvPr>
        </p:nvSpPr>
        <p:spPr/>
        <p:txBody>
          <a:bodyPr>
            <a:normAutofit/>
          </a:bodyPr>
          <a:lstStyle/>
          <a:p>
            <a:r>
              <a:rPr lang="en-US" dirty="0"/>
              <a:t>GIGO (Garbage In Garbage Out) – proper data processing is critical for the outcome</a:t>
            </a:r>
          </a:p>
          <a:p>
            <a:r>
              <a:rPr lang="en-US" dirty="0"/>
              <a:t>Techniques differ dependent on the corpus properties and applications (what do we want to learn?)</a:t>
            </a:r>
          </a:p>
          <a:p>
            <a:r>
              <a:rPr lang="en-US" dirty="0"/>
              <a:t>NLTK (Natural Language Toolkit in Python) and other software packages have good tools for processing text data</a:t>
            </a:r>
          </a:p>
          <a:p>
            <a:endParaRPr lang="en-US" dirty="0"/>
          </a:p>
          <a:p>
            <a:endParaRPr lang="en-US" dirty="0"/>
          </a:p>
        </p:txBody>
      </p:sp>
    </p:spTree>
    <p:extLst>
      <p:ext uri="{BB962C8B-B14F-4D97-AF65-F5344CB8AC3E}">
        <p14:creationId xmlns:p14="http://schemas.microsoft.com/office/powerpoint/2010/main" val="37326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marL="514350" indent="-514350">
              <a:buAutoNum type="arabicPeriod"/>
            </a:pPr>
            <a:r>
              <a:rPr lang="en-US" dirty="0"/>
              <a:t>Motivation</a:t>
            </a:r>
          </a:p>
          <a:p>
            <a:pPr marL="514350" indent="-514350">
              <a:buAutoNum type="arabicPeriod"/>
            </a:pPr>
            <a:r>
              <a:rPr lang="en-US" dirty="0"/>
              <a:t>Definitions</a:t>
            </a:r>
          </a:p>
          <a:p>
            <a:pPr marL="514350" indent="-514350">
              <a:buAutoNum type="arabicPeriod"/>
            </a:pPr>
            <a:r>
              <a:rPr lang="en-US" dirty="0"/>
              <a:t>Processing text data</a:t>
            </a:r>
          </a:p>
          <a:p>
            <a:pPr marL="514350" indent="-514350">
              <a:buAutoNum type="arabicPeriod"/>
            </a:pPr>
            <a:r>
              <a:rPr lang="en-US" dirty="0" smtClean="0">
                <a:solidFill>
                  <a:srgbClr val="FF0000"/>
                </a:solidFill>
              </a:rPr>
              <a:t>Methods</a:t>
            </a:r>
            <a:endParaRPr lang="en-US" dirty="0">
              <a:solidFill>
                <a:srgbClr val="FF0000"/>
              </a:solidFill>
            </a:endParaRPr>
          </a:p>
          <a:p>
            <a:pPr marL="514350" indent="-514350">
              <a:buAutoNum type="arabicPeriod"/>
            </a:pPr>
            <a:r>
              <a:rPr lang="en-US" dirty="0"/>
              <a:t>Evaluation</a:t>
            </a:r>
          </a:p>
          <a:p>
            <a:pPr marL="514350" indent="-514350">
              <a:buAutoNum type="arabicPeriod"/>
            </a:pPr>
            <a:r>
              <a:rPr lang="en-US" dirty="0"/>
              <a:t>Approaches and Applications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233871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62000"/>
          </a:xfrm>
        </p:spPr>
        <p:txBody>
          <a:bodyPr>
            <a:noAutofit/>
          </a:bodyPr>
          <a:lstStyle/>
          <a:p>
            <a:r>
              <a:rPr lang="en-US" sz="2800" dirty="0"/>
              <a:t>Statistical Machine Learning based approaches compensate for the shortcomings of rule-based systems</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l="8000" r="8000"/>
          <a:stretch>
            <a:fillRect/>
          </a:stretch>
        </p:blipFill>
        <p:spPr bwMode="auto">
          <a:xfrm>
            <a:off x="5410200" y="2743200"/>
            <a:ext cx="1600200" cy="1524000"/>
          </a:xfrm>
          <a:prstGeom prst="rect">
            <a:avLst/>
          </a:prstGeom>
          <a:noFill/>
          <a:ln w="9525">
            <a:noFill/>
            <a:miter lim="800000"/>
            <a:headEnd/>
            <a:tailEnd/>
          </a:ln>
        </p:spPr>
      </p:pic>
      <p:sp>
        <p:nvSpPr>
          <p:cNvPr id="6" name="TextBox 5"/>
          <p:cNvSpPr txBox="1"/>
          <p:nvPr/>
        </p:nvSpPr>
        <p:spPr>
          <a:xfrm>
            <a:off x="5257800" y="2357738"/>
            <a:ext cx="2438400" cy="276999"/>
          </a:xfrm>
          <a:prstGeom prst="rect">
            <a:avLst/>
          </a:prstGeom>
          <a:noFill/>
        </p:spPr>
        <p:txBody>
          <a:bodyPr wrap="square" rtlCol="0">
            <a:spAutoFit/>
          </a:bodyPr>
          <a:lstStyle/>
          <a:p>
            <a:pPr algn="ctr"/>
            <a:r>
              <a:rPr lang="en-US" sz="1200" dirty="0"/>
              <a:t>Machine Learning Model</a:t>
            </a:r>
            <a:endParaRPr lang="en-US" sz="1200" i="1" dirty="0"/>
          </a:p>
        </p:txBody>
      </p:sp>
      <p:grpSp>
        <p:nvGrpSpPr>
          <p:cNvPr id="3" name="Group 11"/>
          <p:cNvGrpSpPr/>
          <p:nvPr/>
        </p:nvGrpSpPr>
        <p:grpSpPr>
          <a:xfrm>
            <a:off x="2895600" y="1981200"/>
            <a:ext cx="457200" cy="609600"/>
            <a:chOff x="2057400" y="2057400"/>
            <a:chExt cx="457200" cy="609600"/>
          </a:xfrm>
        </p:grpSpPr>
        <p:sp>
          <p:nvSpPr>
            <p:cNvPr id="7" name="Folded Corner 6"/>
            <p:cNvSpPr/>
            <p:nvPr/>
          </p:nvSpPr>
          <p:spPr bwMode="auto">
            <a:xfrm>
              <a:off x="2057400" y="2057400"/>
              <a:ext cx="457200" cy="609600"/>
            </a:xfrm>
            <a:prstGeom prst="foldedCorner">
              <a:avLst>
                <a:gd name="adj" fmla="val 2860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9" name="Straight Connector 8"/>
            <p:cNvCxnSpPr/>
            <p:nvPr/>
          </p:nvCxnSpPr>
          <p:spPr bwMode="auto">
            <a:xfrm>
              <a:off x="2174544" y="21881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174544" y="23405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2174544" y="24929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1028" name="Picture 4"/>
          <p:cNvPicPr>
            <a:picLocks noChangeAspect="1" noChangeArrowheads="1"/>
          </p:cNvPicPr>
          <p:nvPr/>
        </p:nvPicPr>
        <p:blipFill>
          <a:blip r:embed="rId3" cstate="print"/>
          <a:srcRect/>
          <a:stretch>
            <a:fillRect/>
          </a:stretch>
        </p:blipFill>
        <p:spPr bwMode="auto">
          <a:xfrm>
            <a:off x="1752603" y="3048000"/>
            <a:ext cx="587747" cy="585788"/>
          </a:xfrm>
          <a:prstGeom prst="rect">
            <a:avLst/>
          </a:prstGeom>
          <a:noFill/>
          <a:ln w="9525">
            <a:noFill/>
            <a:miter lim="800000"/>
            <a:headEnd/>
            <a:tailEnd/>
          </a:ln>
        </p:spPr>
      </p:pic>
      <p:sp>
        <p:nvSpPr>
          <p:cNvPr id="14" name="Left Brace 13"/>
          <p:cNvSpPr/>
          <p:nvPr/>
        </p:nvSpPr>
        <p:spPr bwMode="auto">
          <a:xfrm rot="5400000">
            <a:off x="3810000" y="-609600"/>
            <a:ext cx="228600" cy="3733800"/>
          </a:xfrm>
          <a:prstGeom prst="leftBrace">
            <a:avLst>
              <a:gd name="adj1" fmla="val 24005"/>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sp>
        <p:nvSpPr>
          <p:cNvPr id="15" name="TextBox 14"/>
          <p:cNvSpPr txBox="1"/>
          <p:nvPr/>
        </p:nvSpPr>
        <p:spPr>
          <a:xfrm>
            <a:off x="2792107" y="866004"/>
            <a:ext cx="2285999" cy="307777"/>
          </a:xfrm>
          <a:prstGeom prst="rect">
            <a:avLst/>
          </a:prstGeom>
          <a:noFill/>
        </p:spPr>
        <p:txBody>
          <a:bodyPr wrap="square" rtlCol="0">
            <a:spAutoFit/>
          </a:bodyPr>
          <a:lstStyle/>
          <a:p>
            <a:pPr algn="ctr"/>
            <a:r>
              <a:rPr lang="en-US" sz="1400" dirty="0"/>
              <a:t>Model Training</a:t>
            </a:r>
          </a:p>
        </p:txBody>
      </p:sp>
      <p:sp>
        <p:nvSpPr>
          <p:cNvPr id="16" name="TextBox 15"/>
          <p:cNvSpPr txBox="1"/>
          <p:nvPr/>
        </p:nvSpPr>
        <p:spPr>
          <a:xfrm>
            <a:off x="1524000" y="1447803"/>
            <a:ext cx="1219200" cy="461665"/>
          </a:xfrm>
          <a:prstGeom prst="wedgeRectCallout">
            <a:avLst>
              <a:gd name="adj1" fmla="val -15908"/>
              <a:gd name="adj2" fmla="val 90718"/>
            </a:avLst>
          </a:prstGeom>
          <a:solidFill>
            <a:srgbClr val="FFFFCC"/>
          </a:solidFill>
          <a:ln>
            <a:solidFill>
              <a:schemeClr val="bg1">
                <a:lumMod val="85000"/>
              </a:schemeClr>
            </a:solidFill>
          </a:ln>
        </p:spPr>
        <p:txBody>
          <a:bodyPr wrap="square" rtlCol="0">
            <a:spAutoFit/>
          </a:bodyPr>
          <a:lstStyle/>
          <a:p>
            <a:pPr algn="ctr"/>
            <a:r>
              <a:rPr lang="en-US" sz="1200" i="1" dirty="0"/>
              <a:t>“Is this blog about iPhones?”</a:t>
            </a:r>
          </a:p>
        </p:txBody>
      </p:sp>
      <p:sp>
        <p:nvSpPr>
          <p:cNvPr id="17" name="TextBox 16"/>
          <p:cNvSpPr txBox="1"/>
          <p:nvPr/>
        </p:nvSpPr>
        <p:spPr>
          <a:xfrm>
            <a:off x="2438400" y="2057400"/>
            <a:ext cx="381000" cy="523220"/>
          </a:xfrm>
          <a:prstGeom prst="rect">
            <a:avLst/>
          </a:prstGeom>
          <a:noFill/>
        </p:spPr>
        <p:txBody>
          <a:bodyPr wrap="square" rtlCol="0">
            <a:spAutoFit/>
          </a:bodyPr>
          <a:lstStyle/>
          <a:p>
            <a:pPr algn="ctr"/>
            <a:r>
              <a:rPr lang="en-US" sz="2800" b="1" dirty="0">
                <a:solidFill>
                  <a:srgbClr val="00B050"/>
                </a:solidFill>
                <a:sym typeface="Wingdings"/>
              </a:rPr>
              <a:t></a:t>
            </a:r>
            <a:endParaRPr lang="en-US" sz="2800" b="1" dirty="0">
              <a:solidFill>
                <a:srgbClr val="00B050"/>
              </a:solidFill>
            </a:endParaRPr>
          </a:p>
        </p:txBody>
      </p:sp>
      <p:sp>
        <p:nvSpPr>
          <p:cNvPr id="18" name="TextBox 17"/>
          <p:cNvSpPr txBox="1"/>
          <p:nvPr/>
        </p:nvSpPr>
        <p:spPr>
          <a:xfrm>
            <a:off x="2438400" y="2743203"/>
            <a:ext cx="381000" cy="646331"/>
          </a:xfrm>
          <a:prstGeom prst="rect">
            <a:avLst/>
          </a:prstGeom>
          <a:noFill/>
        </p:spPr>
        <p:txBody>
          <a:bodyPr wrap="square" rtlCol="0">
            <a:spAutoFit/>
          </a:bodyPr>
          <a:lstStyle/>
          <a:p>
            <a:pPr algn="ctr"/>
            <a:r>
              <a:rPr lang="en-US" sz="3600" b="1" dirty="0">
                <a:solidFill>
                  <a:srgbClr val="FF0000"/>
                </a:solidFill>
                <a:sym typeface="Wingdings"/>
              </a:rPr>
              <a:t></a:t>
            </a:r>
            <a:endParaRPr lang="en-US" sz="3600" b="1" dirty="0">
              <a:solidFill>
                <a:srgbClr val="FF0000"/>
              </a:solidFill>
            </a:endParaRPr>
          </a:p>
        </p:txBody>
      </p:sp>
      <p:grpSp>
        <p:nvGrpSpPr>
          <p:cNvPr id="4" name="Group 18"/>
          <p:cNvGrpSpPr/>
          <p:nvPr/>
        </p:nvGrpSpPr>
        <p:grpSpPr>
          <a:xfrm>
            <a:off x="2895600" y="2743200"/>
            <a:ext cx="457200" cy="609600"/>
            <a:chOff x="2057400" y="2057400"/>
            <a:chExt cx="457200" cy="609600"/>
          </a:xfrm>
        </p:grpSpPr>
        <p:sp>
          <p:nvSpPr>
            <p:cNvPr id="20" name="Folded Corner 19"/>
            <p:cNvSpPr/>
            <p:nvPr/>
          </p:nvSpPr>
          <p:spPr bwMode="auto">
            <a:xfrm>
              <a:off x="2057400" y="2057400"/>
              <a:ext cx="457200" cy="609600"/>
            </a:xfrm>
            <a:prstGeom prst="foldedCorner">
              <a:avLst>
                <a:gd name="adj" fmla="val 2860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21" name="Straight Connector 20"/>
            <p:cNvCxnSpPr/>
            <p:nvPr/>
          </p:nvCxnSpPr>
          <p:spPr bwMode="auto">
            <a:xfrm>
              <a:off x="2174544" y="21881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2174544" y="23405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2174544" y="24929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 name="Group 23"/>
          <p:cNvGrpSpPr/>
          <p:nvPr/>
        </p:nvGrpSpPr>
        <p:grpSpPr>
          <a:xfrm>
            <a:off x="2895600" y="3465731"/>
            <a:ext cx="457200" cy="609600"/>
            <a:chOff x="2057400" y="2057400"/>
            <a:chExt cx="457200" cy="609600"/>
          </a:xfrm>
        </p:grpSpPr>
        <p:sp>
          <p:nvSpPr>
            <p:cNvPr id="25" name="Folded Corner 24"/>
            <p:cNvSpPr/>
            <p:nvPr/>
          </p:nvSpPr>
          <p:spPr bwMode="auto">
            <a:xfrm>
              <a:off x="2057400" y="2057400"/>
              <a:ext cx="457200" cy="609600"/>
            </a:xfrm>
            <a:prstGeom prst="foldedCorner">
              <a:avLst>
                <a:gd name="adj" fmla="val 2860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26" name="Straight Connector 25"/>
            <p:cNvCxnSpPr/>
            <p:nvPr/>
          </p:nvCxnSpPr>
          <p:spPr bwMode="auto">
            <a:xfrm>
              <a:off x="2174544" y="21881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2174544" y="23405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2174544" y="24929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 name="Group 28"/>
          <p:cNvGrpSpPr/>
          <p:nvPr/>
        </p:nvGrpSpPr>
        <p:grpSpPr>
          <a:xfrm>
            <a:off x="2895600" y="4191000"/>
            <a:ext cx="457200" cy="609600"/>
            <a:chOff x="2057400" y="2057400"/>
            <a:chExt cx="457200" cy="609600"/>
          </a:xfrm>
        </p:grpSpPr>
        <p:sp>
          <p:nvSpPr>
            <p:cNvPr id="30" name="Folded Corner 29"/>
            <p:cNvSpPr/>
            <p:nvPr/>
          </p:nvSpPr>
          <p:spPr bwMode="auto">
            <a:xfrm>
              <a:off x="2057400" y="2057400"/>
              <a:ext cx="457200" cy="609600"/>
            </a:xfrm>
            <a:prstGeom prst="foldedCorner">
              <a:avLst>
                <a:gd name="adj" fmla="val 2860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31" name="Straight Connector 30"/>
            <p:cNvCxnSpPr/>
            <p:nvPr/>
          </p:nvCxnSpPr>
          <p:spPr bwMode="auto">
            <a:xfrm>
              <a:off x="2174544" y="21881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a:off x="2174544" y="23405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2174544" y="2492992"/>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4" name="TextBox 33"/>
          <p:cNvSpPr txBox="1"/>
          <p:nvPr/>
        </p:nvSpPr>
        <p:spPr>
          <a:xfrm>
            <a:off x="2438400" y="3429003"/>
            <a:ext cx="381000" cy="646331"/>
          </a:xfrm>
          <a:prstGeom prst="rect">
            <a:avLst/>
          </a:prstGeom>
          <a:noFill/>
        </p:spPr>
        <p:txBody>
          <a:bodyPr wrap="square" rtlCol="0">
            <a:spAutoFit/>
          </a:bodyPr>
          <a:lstStyle/>
          <a:p>
            <a:pPr algn="ctr"/>
            <a:r>
              <a:rPr lang="en-US" sz="3600" b="1" dirty="0">
                <a:solidFill>
                  <a:srgbClr val="FF0000"/>
                </a:solidFill>
                <a:sym typeface="Wingdings"/>
              </a:rPr>
              <a:t></a:t>
            </a:r>
            <a:endParaRPr lang="en-US" sz="3600" b="1" dirty="0">
              <a:solidFill>
                <a:srgbClr val="FF0000"/>
              </a:solidFill>
            </a:endParaRPr>
          </a:p>
        </p:txBody>
      </p:sp>
      <p:sp>
        <p:nvSpPr>
          <p:cNvPr id="35" name="TextBox 34"/>
          <p:cNvSpPr txBox="1"/>
          <p:nvPr/>
        </p:nvSpPr>
        <p:spPr>
          <a:xfrm>
            <a:off x="2438400" y="4191000"/>
            <a:ext cx="381000" cy="523220"/>
          </a:xfrm>
          <a:prstGeom prst="rect">
            <a:avLst/>
          </a:prstGeom>
          <a:noFill/>
        </p:spPr>
        <p:txBody>
          <a:bodyPr wrap="square" rtlCol="0">
            <a:spAutoFit/>
          </a:bodyPr>
          <a:lstStyle/>
          <a:p>
            <a:pPr algn="ctr"/>
            <a:r>
              <a:rPr lang="en-US" sz="2800" b="1" dirty="0">
                <a:solidFill>
                  <a:srgbClr val="00B050"/>
                </a:solidFill>
                <a:sym typeface="Wingdings"/>
              </a:rPr>
              <a:t></a:t>
            </a:r>
            <a:endParaRPr lang="en-US" sz="2800" b="1" dirty="0">
              <a:solidFill>
                <a:srgbClr val="00B050"/>
              </a:solidFill>
            </a:endParaRPr>
          </a:p>
        </p:txBody>
      </p:sp>
      <p:sp>
        <p:nvSpPr>
          <p:cNvPr id="36" name="TextBox 35"/>
          <p:cNvSpPr txBox="1"/>
          <p:nvPr/>
        </p:nvSpPr>
        <p:spPr>
          <a:xfrm>
            <a:off x="1524003" y="3657600"/>
            <a:ext cx="990599" cy="261610"/>
          </a:xfrm>
          <a:prstGeom prst="rect">
            <a:avLst/>
          </a:prstGeom>
          <a:noFill/>
        </p:spPr>
        <p:txBody>
          <a:bodyPr wrap="square" rtlCol="0">
            <a:spAutoFit/>
          </a:bodyPr>
          <a:lstStyle/>
          <a:p>
            <a:pPr algn="ctr"/>
            <a:r>
              <a:rPr lang="en-US" sz="1100" dirty="0"/>
              <a:t>Model Trainer</a:t>
            </a:r>
          </a:p>
        </p:txBody>
      </p:sp>
      <p:cxnSp>
        <p:nvCxnSpPr>
          <p:cNvPr id="39" name="Straight Arrow Connector 38"/>
          <p:cNvCxnSpPr/>
          <p:nvPr/>
        </p:nvCxnSpPr>
        <p:spPr bwMode="auto">
          <a:xfrm>
            <a:off x="3352800" y="2286000"/>
            <a:ext cx="45720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bwMode="auto">
          <a:xfrm>
            <a:off x="3352800" y="3048000"/>
            <a:ext cx="457200" cy="304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bwMode="auto">
          <a:xfrm flipV="1">
            <a:off x="3352800" y="3352803"/>
            <a:ext cx="457200" cy="41773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bwMode="auto">
          <a:xfrm flipV="1">
            <a:off x="3352800" y="3352800"/>
            <a:ext cx="45720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7" name="Left Brace 56"/>
          <p:cNvSpPr/>
          <p:nvPr/>
        </p:nvSpPr>
        <p:spPr bwMode="auto">
          <a:xfrm rot="5400000">
            <a:off x="7924800" y="-609600"/>
            <a:ext cx="228600" cy="3733800"/>
          </a:xfrm>
          <a:prstGeom prst="leftBrace">
            <a:avLst>
              <a:gd name="adj1" fmla="val 24005"/>
              <a:gd name="adj2" fmla="val 50000"/>
            </a:avLst>
          </a:prstGeom>
          <a:no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sp>
        <p:nvSpPr>
          <p:cNvPr id="58" name="TextBox 57"/>
          <p:cNvSpPr txBox="1"/>
          <p:nvPr/>
        </p:nvSpPr>
        <p:spPr>
          <a:xfrm>
            <a:off x="6934204" y="838203"/>
            <a:ext cx="2285999" cy="307777"/>
          </a:xfrm>
          <a:prstGeom prst="rect">
            <a:avLst/>
          </a:prstGeom>
          <a:noFill/>
        </p:spPr>
        <p:txBody>
          <a:bodyPr wrap="square" rtlCol="0">
            <a:spAutoFit/>
          </a:bodyPr>
          <a:lstStyle/>
          <a:p>
            <a:pPr algn="ctr"/>
            <a:r>
              <a:rPr lang="en-US" sz="1400" dirty="0"/>
              <a:t>Operational Use</a:t>
            </a:r>
          </a:p>
        </p:txBody>
      </p:sp>
      <p:grpSp>
        <p:nvGrpSpPr>
          <p:cNvPr id="12" name="Group 58"/>
          <p:cNvGrpSpPr/>
          <p:nvPr/>
        </p:nvGrpSpPr>
        <p:grpSpPr>
          <a:xfrm>
            <a:off x="8803944" y="2209800"/>
            <a:ext cx="457200" cy="609600"/>
            <a:chOff x="2057400" y="2057400"/>
            <a:chExt cx="457200" cy="609600"/>
          </a:xfrm>
          <a:solidFill>
            <a:srgbClr val="FFFF99"/>
          </a:solidFill>
        </p:grpSpPr>
        <p:sp>
          <p:nvSpPr>
            <p:cNvPr id="60" name="Folded Corner 59"/>
            <p:cNvSpPr/>
            <p:nvPr/>
          </p:nvSpPr>
          <p:spPr bwMode="auto">
            <a:xfrm>
              <a:off x="2057400" y="2057400"/>
              <a:ext cx="457200" cy="609600"/>
            </a:xfrm>
            <a:prstGeom prst="foldedCorner">
              <a:avLst>
                <a:gd name="adj" fmla="val 28607"/>
              </a:avLst>
            </a:prstGeom>
            <a:grp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61" name="Straight Connector 60"/>
            <p:cNvCxnSpPr/>
            <p:nvPr/>
          </p:nvCxnSpPr>
          <p:spPr bwMode="auto">
            <a:xfrm>
              <a:off x="2174544" y="21881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a:off x="2174544" y="23405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2174544" y="2492992"/>
              <a:ext cx="228600" cy="0"/>
            </a:xfrm>
            <a:prstGeom prst="line">
              <a:avLst/>
            </a:prstGeom>
            <a:grpFill/>
            <a:ln w="9525" cap="flat" cmpd="sng" algn="ctr">
              <a:solidFill>
                <a:schemeClr val="tx1"/>
              </a:solidFill>
              <a:prstDash val="solid"/>
              <a:round/>
              <a:headEnd type="none" w="med" len="med"/>
              <a:tailEnd type="none" w="med" len="med"/>
            </a:ln>
            <a:effectLst/>
          </p:spPr>
        </p:cxnSp>
      </p:grpSp>
      <p:grpSp>
        <p:nvGrpSpPr>
          <p:cNvPr id="13" name="Group 63"/>
          <p:cNvGrpSpPr/>
          <p:nvPr/>
        </p:nvGrpSpPr>
        <p:grpSpPr>
          <a:xfrm>
            <a:off x="8803944" y="3124200"/>
            <a:ext cx="457200" cy="609600"/>
            <a:chOff x="2057400" y="2057400"/>
            <a:chExt cx="457200" cy="609600"/>
          </a:xfrm>
          <a:solidFill>
            <a:srgbClr val="FFFF99"/>
          </a:solidFill>
        </p:grpSpPr>
        <p:sp>
          <p:nvSpPr>
            <p:cNvPr id="65" name="Folded Corner 64"/>
            <p:cNvSpPr/>
            <p:nvPr/>
          </p:nvSpPr>
          <p:spPr bwMode="auto">
            <a:xfrm>
              <a:off x="2057400" y="2057400"/>
              <a:ext cx="457200" cy="609600"/>
            </a:xfrm>
            <a:prstGeom prst="foldedCorner">
              <a:avLst>
                <a:gd name="adj" fmla="val 28607"/>
              </a:avLst>
            </a:prstGeom>
            <a:grp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66" name="Straight Connector 65"/>
            <p:cNvCxnSpPr/>
            <p:nvPr/>
          </p:nvCxnSpPr>
          <p:spPr bwMode="auto">
            <a:xfrm>
              <a:off x="2174544" y="21881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2174544" y="23405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2174544" y="2492992"/>
              <a:ext cx="228600" cy="0"/>
            </a:xfrm>
            <a:prstGeom prst="line">
              <a:avLst/>
            </a:prstGeom>
            <a:grpFill/>
            <a:ln w="9525" cap="flat" cmpd="sng" algn="ctr">
              <a:solidFill>
                <a:schemeClr val="tx1"/>
              </a:solidFill>
              <a:prstDash val="solid"/>
              <a:round/>
              <a:headEnd type="none" w="med" len="med"/>
              <a:tailEnd type="none" w="med" len="med"/>
            </a:ln>
            <a:effectLst/>
          </p:spPr>
        </p:cxnSp>
      </p:grpSp>
      <p:grpSp>
        <p:nvGrpSpPr>
          <p:cNvPr id="19" name="Group 68"/>
          <p:cNvGrpSpPr/>
          <p:nvPr/>
        </p:nvGrpSpPr>
        <p:grpSpPr>
          <a:xfrm>
            <a:off x="8803944" y="4038600"/>
            <a:ext cx="457200" cy="609600"/>
            <a:chOff x="2057400" y="2057400"/>
            <a:chExt cx="457200" cy="609600"/>
          </a:xfrm>
          <a:solidFill>
            <a:srgbClr val="FFFF99"/>
          </a:solidFill>
        </p:grpSpPr>
        <p:sp>
          <p:nvSpPr>
            <p:cNvPr id="70" name="Folded Corner 69"/>
            <p:cNvSpPr/>
            <p:nvPr/>
          </p:nvSpPr>
          <p:spPr bwMode="auto">
            <a:xfrm>
              <a:off x="2057400" y="2057400"/>
              <a:ext cx="457200" cy="609600"/>
            </a:xfrm>
            <a:prstGeom prst="foldedCorner">
              <a:avLst>
                <a:gd name="adj" fmla="val 28607"/>
              </a:avLst>
            </a:prstGeom>
            <a:grpFill/>
            <a:ln w="9525" cap="flat" cmpd="sng" algn="ctr">
              <a:solidFill>
                <a:schemeClr val="tx1"/>
              </a:solidFill>
              <a:prstDash val="solid"/>
              <a:round/>
              <a:headEnd type="none" w="med" len="med"/>
              <a:tailEnd type="none" w="med" len="med"/>
            </a:ln>
            <a:effectLst/>
          </p:spPr>
          <p:txBody>
            <a:bodyPr vert="horz" wrap="square" lIns="0" tIns="45720" rIns="0" bIns="0" numCol="1" rtlCol="0" anchor="t" anchorCtr="1" compatLnSpc="1">
              <a:prstTxWarp prst="textNoShape">
                <a:avLst/>
              </a:prstTxWarp>
            </a:bodyPr>
            <a:lstStyle/>
            <a:p>
              <a:pPr algn="r" eaLnBrk="0" fontAlgn="base" hangingPunct="0">
                <a:spcBef>
                  <a:spcPct val="50000"/>
                </a:spcBef>
                <a:spcAft>
                  <a:spcPct val="0"/>
                </a:spcAft>
                <a:buClr>
                  <a:srgbClr val="000000"/>
                </a:buClr>
                <a:buSzPct val="80000"/>
              </a:pPr>
              <a:endParaRPr kumimoji="1" lang="en-US" sz="1000">
                <a:latin typeface="Arial" charset="0"/>
              </a:endParaRPr>
            </a:p>
          </p:txBody>
        </p:sp>
        <p:cxnSp>
          <p:nvCxnSpPr>
            <p:cNvPr id="71" name="Straight Connector 70"/>
            <p:cNvCxnSpPr/>
            <p:nvPr/>
          </p:nvCxnSpPr>
          <p:spPr bwMode="auto">
            <a:xfrm>
              <a:off x="2174544" y="21881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2174544" y="2340592"/>
              <a:ext cx="228600" cy="0"/>
            </a:xfrm>
            <a:prstGeom prst="line">
              <a:avLst/>
            </a:prstGeom>
            <a:grp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a:off x="2174544" y="2492992"/>
              <a:ext cx="228600" cy="0"/>
            </a:xfrm>
            <a:prstGeom prst="line">
              <a:avLst/>
            </a:prstGeom>
            <a:grpFill/>
            <a:ln w="9525" cap="flat" cmpd="sng" algn="ctr">
              <a:solidFill>
                <a:schemeClr val="tx1"/>
              </a:solidFill>
              <a:prstDash val="solid"/>
              <a:round/>
              <a:headEnd type="none" w="med" len="med"/>
              <a:tailEnd type="none" w="med" len="med"/>
            </a:ln>
            <a:effectLst/>
          </p:spPr>
        </p:cxnSp>
      </p:grpSp>
      <p:cxnSp>
        <p:nvCxnSpPr>
          <p:cNvPr id="79" name="Straight Arrow Connector 78"/>
          <p:cNvCxnSpPr>
            <a:stCxn id="60" idx="1"/>
          </p:cNvCxnSpPr>
          <p:nvPr/>
        </p:nvCxnSpPr>
        <p:spPr bwMode="auto">
          <a:xfrm rot="10800000" flipV="1">
            <a:off x="7162800" y="2514600"/>
            <a:ext cx="1641144" cy="6096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flipH="1">
            <a:off x="8382000" y="2190690"/>
            <a:ext cx="381000" cy="400110"/>
          </a:xfrm>
          <a:prstGeom prst="rect">
            <a:avLst/>
          </a:prstGeom>
          <a:noFill/>
        </p:spPr>
        <p:txBody>
          <a:bodyPr wrap="square" rtlCol="0">
            <a:spAutoFit/>
          </a:bodyPr>
          <a:lstStyle/>
          <a:p>
            <a:pPr algn="ctr"/>
            <a:r>
              <a:rPr lang="en-US" sz="2000" b="1" dirty="0">
                <a:sym typeface="Wingdings"/>
              </a:rPr>
              <a:t>?</a:t>
            </a:r>
            <a:endParaRPr lang="en-US" sz="2000" b="1" dirty="0"/>
          </a:p>
        </p:txBody>
      </p:sp>
      <p:cxnSp>
        <p:nvCxnSpPr>
          <p:cNvPr id="83" name="Straight Arrow Connector 82"/>
          <p:cNvCxnSpPr>
            <a:stCxn id="65" idx="1"/>
          </p:cNvCxnSpPr>
          <p:nvPr/>
        </p:nvCxnSpPr>
        <p:spPr bwMode="auto">
          <a:xfrm rot="10800000">
            <a:off x="7239000" y="3429000"/>
            <a:ext cx="1564944"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6" name="Straight Arrow Connector 85"/>
          <p:cNvCxnSpPr>
            <a:stCxn id="70" idx="1"/>
          </p:cNvCxnSpPr>
          <p:nvPr/>
        </p:nvCxnSpPr>
        <p:spPr bwMode="auto">
          <a:xfrm rot="10800000">
            <a:off x="7239000" y="3733800"/>
            <a:ext cx="1564944" cy="6096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2" name="TextBox 91"/>
          <p:cNvSpPr txBox="1"/>
          <p:nvPr/>
        </p:nvSpPr>
        <p:spPr>
          <a:xfrm>
            <a:off x="8382000" y="3028890"/>
            <a:ext cx="381000" cy="400110"/>
          </a:xfrm>
          <a:prstGeom prst="rect">
            <a:avLst/>
          </a:prstGeom>
          <a:noFill/>
        </p:spPr>
        <p:txBody>
          <a:bodyPr wrap="square" rtlCol="0">
            <a:spAutoFit/>
          </a:bodyPr>
          <a:lstStyle/>
          <a:p>
            <a:pPr algn="ctr"/>
            <a:r>
              <a:rPr lang="en-US" sz="2000" b="1" dirty="0">
                <a:sym typeface="Wingdings"/>
              </a:rPr>
              <a:t>?</a:t>
            </a:r>
            <a:endParaRPr lang="en-US" sz="2000" b="1" dirty="0"/>
          </a:p>
        </p:txBody>
      </p:sp>
      <p:sp>
        <p:nvSpPr>
          <p:cNvPr id="93" name="TextBox 92"/>
          <p:cNvSpPr txBox="1"/>
          <p:nvPr/>
        </p:nvSpPr>
        <p:spPr>
          <a:xfrm>
            <a:off x="8458200" y="3886200"/>
            <a:ext cx="381000" cy="400110"/>
          </a:xfrm>
          <a:prstGeom prst="rect">
            <a:avLst/>
          </a:prstGeom>
          <a:noFill/>
        </p:spPr>
        <p:txBody>
          <a:bodyPr wrap="square" rtlCol="0">
            <a:spAutoFit/>
          </a:bodyPr>
          <a:lstStyle/>
          <a:p>
            <a:pPr algn="ctr"/>
            <a:r>
              <a:rPr lang="en-US" sz="2000" b="1" dirty="0">
                <a:sym typeface="Wingdings"/>
              </a:rPr>
              <a:t>?</a:t>
            </a:r>
            <a:endParaRPr lang="en-US" sz="2000" b="1" dirty="0"/>
          </a:p>
        </p:txBody>
      </p:sp>
      <p:sp>
        <p:nvSpPr>
          <p:cNvPr id="94" name="TextBox 93"/>
          <p:cNvSpPr txBox="1"/>
          <p:nvPr/>
        </p:nvSpPr>
        <p:spPr>
          <a:xfrm>
            <a:off x="9372600" y="3145808"/>
            <a:ext cx="381000" cy="523220"/>
          </a:xfrm>
          <a:prstGeom prst="rect">
            <a:avLst/>
          </a:prstGeom>
          <a:noFill/>
        </p:spPr>
        <p:txBody>
          <a:bodyPr wrap="square" rtlCol="0">
            <a:spAutoFit/>
          </a:bodyPr>
          <a:lstStyle/>
          <a:p>
            <a:pPr algn="ctr"/>
            <a:r>
              <a:rPr lang="en-US" sz="2800" b="1" dirty="0">
                <a:solidFill>
                  <a:srgbClr val="00B050"/>
                </a:solidFill>
                <a:sym typeface="Wingdings"/>
              </a:rPr>
              <a:t></a:t>
            </a:r>
            <a:endParaRPr lang="en-US" sz="2800" b="1" dirty="0">
              <a:solidFill>
                <a:srgbClr val="00B050"/>
              </a:solidFill>
            </a:endParaRPr>
          </a:p>
        </p:txBody>
      </p:sp>
      <p:sp>
        <p:nvSpPr>
          <p:cNvPr id="95" name="TextBox 94"/>
          <p:cNvSpPr txBox="1"/>
          <p:nvPr/>
        </p:nvSpPr>
        <p:spPr>
          <a:xfrm>
            <a:off x="9337344" y="2133603"/>
            <a:ext cx="381000" cy="646331"/>
          </a:xfrm>
          <a:prstGeom prst="rect">
            <a:avLst/>
          </a:prstGeom>
          <a:noFill/>
        </p:spPr>
        <p:txBody>
          <a:bodyPr wrap="square" rtlCol="0">
            <a:spAutoFit/>
          </a:bodyPr>
          <a:lstStyle/>
          <a:p>
            <a:pPr algn="ctr"/>
            <a:r>
              <a:rPr lang="en-US" sz="3600" b="1" dirty="0">
                <a:solidFill>
                  <a:srgbClr val="FF0000"/>
                </a:solidFill>
                <a:sym typeface="Wingdings"/>
              </a:rPr>
              <a:t></a:t>
            </a:r>
            <a:endParaRPr lang="en-US" sz="3600" b="1" dirty="0">
              <a:solidFill>
                <a:srgbClr val="FF0000"/>
              </a:solidFill>
            </a:endParaRPr>
          </a:p>
        </p:txBody>
      </p:sp>
      <p:sp>
        <p:nvSpPr>
          <p:cNvPr id="96" name="TextBox 95"/>
          <p:cNvSpPr txBox="1"/>
          <p:nvPr/>
        </p:nvSpPr>
        <p:spPr>
          <a:xfrm>
            <a:off x="2541899" y="1600203"/>
            <a:ext cx="1142999" cy="276999"/>
          </a:xfrm>
          <a:prstGeom prst="rect">
            <a:avLst/>
          </a:prstGeom>
          <a:noFill/>
        </p:spPr>
        <p:txBody>
          <a:bodyPr wrap="square" rtlCol="0">
            <a:spAutoFit/>
          </a:bodyPr>
          <a:lstStyle/>
          <a:p>
            <a:pPr algn="ctr"/>
            <a:r>
              <a:rPr lang="en-US" sz="1200" b="1" u="sng" dirty="0"/>
              <a:t>Training Set</a:t>
            </a:r>
          </a:p>
        </p:txBody>
      </p:sp>
      <p:sp>
        <p:nvSpPr>
          <p:cNvPr id="97" name="TextBox 96"/>
          <p:cNvSpPr txBox="1"/>
          <p:nvPr/>
        </p:nvSpPr>
        <p:spPr>
          <a:xfrm>
            <a:off x="8346744" y="1752603"/>
            <a:ext cx="1371600" cy="276999"/>
          </a:xfrm>
          <a:prstGeom prst="rect">
            <a:avLst/>
          </a:prstGeom>
          <a:noFill/>
        </p:spPr>
        <p:txBody>
          <a:bodyPr wrap="square" rtlCol="0">
            <a:spAutoFit/>
          </a:bodyPr>
          <a:lstStyle/>
          <a:p>
            <a:pPr algn="ctr"/>
            <a:r>
              <a:rPr lang="en-US" sz="1200" b="1" u="sng" dirty="0"/>
              <a:t>New Messages</a:t>
            </a:r>
          </a:p>
        </p:txBody>
      </p:sp>
      <p:sp>
        <p:nvSpPr>
          <p:cNvPr id="98" name="TextBox 97"/>
          <p:cNvSpPr txBox="1"/>
          <p:nvPr/>
        </p:nvSpPr>
        <p:spPr>
          <a:xfrm>
            <a:off x="9337344" y="4078072"/>
            <a:ext cx="381000" cy="646331"/>
          </a:xfrm>
          <a:prstGeom prst="rect">
            <a:avLst/>
          </a:prstGeom>
          <a:noFill/>
        </p:spPr>
        <p:txBody>
          <a:bodyPr wrap="square" rtlCol="0">
            <a:spAutoFit/>
          </a:bodyPr>
          <a:lstStyle/>
          <a:p>
            <a:pPr algn="ctr"/>
            <a:r>
              <a:rPr lang="en-US" sz="3600" b="1" dirty="0">
                <a:solidFill>
                  <a:srgbClr val="FF0000"/>
                </a:solidFill>
                <a:sym typeface="Wingdings"/>
              </a:rPr>
              <a:t></a:t>
            </a:r>
            <a:endParaRPr lang="en-US" sz="3600" b="1" dirty="0">
              <a:solidFill>
                <a:srgbClr val="FF0000"/>
              </a:solidFill>
            </a:endParaRPr>
          </a:p>
        </p:txBody>
      </p:sp>
      <p:sp>
        <p:nvSpPr>
          <p:cNvPr id="101" name="TextBox 100"/>
          <p:cNvSpPr txBox="1"/>
          <p:nvPr/>
        </p:nvSpPr>
        <p:spPr>
          <a:xfrm>
            <a:off x="1524000" y="5134316"/>
            <a:ext cx="9144000" cy="1354217"/>
          </a:xfrm>
          <a:prstGeom prst="rect">
            <a:avLst/>
          </a:prstGeom>
          <a:noFill/>
        </p:spPr>
        <p:txBody>
          <a:bodyPr wrap="square" rtlCol="0">
            <a:spAutoFit/>
          </a:bodyPr>
          <a:lstStyle/>
          <a:p>
            <a:r>
              <a:rPr lang="en-US" b="1" u="sng" dirty="0"/>
              <a:t>Benefits of Machine Learning</a:t>
            </a:r>
          </a:p>
          <a:p>
            <a:pPr marL="231775" indent="-231775">
              <a:buFont typeface="Wingdings" pitchFamily="2" charset="2"/>
              <a:buChar char="ü"/>
            </a:pPr>
            <a:r>
              <a:rPr lang="en-US" sz="1600" b="1" dirty="0">
                <a:solidFill>
                  <a:srgbClr val="00B050"/>
                </a:solidFill>
              </a:rPr>
              <a:t>Significantly cheaper approach to achieve a given level of accuracy compared to manual rule or lexicon creation</a:t>
            </a:r>
          </a:p>
          <a:p>
            <a:pPr marL="231775" indent="-231775">
              <a:buFont typeface="Wingdings" pitchFamily="2" charset="2"/>
              <a:buChar char="ü"/>
            </a:pPr>
            <a:r>
              <a:rPr lang="en-US" sz="1600" b="1" dirty="0">
                <a:solidFill>
                  <a:srgbClr val="00B050"/>
                </a:solidFill>
              </a:rPr>
              <a:t>No advanced  linguistic or technical skills to train and maintain the system (business users or analysts  are the maintainers)</a:t>
            </a:r>
          </a:p>
        </p:txBody>
      </p:sp>
      <p:pic>
        <p:nvPicPr>
          <p:cNvPr id="75" name="Picture 4"/>
          <p:cNvPicPr>
            <a:picLocks noChangeAspect="1" noChangeArrowheads="1"/>
          </p:cNvPicPr>
          <p:nvPr/>
        </p:nvPicPr>
        <p:blipFill>
          <a:blip r:embed="rId3" cstate="print"/>
          <a:srcRect/>
          <a:stretch>
            <a:fillRect/>
          </a:stretch>
        </p:blipFill>
        <p:spPr bwMode="auto">
          <a:xfrm>
            <a:off x="9753604" y="2743200"/>
            <a:ext cx="587747" cy="585788"/>
          </a:xfrm>
          <a:prstGeom prst="rect">
            <a:avLst/>
          </a:prstGeom>
          <a:noFill/>
          <a:ln w="9525">
            <a:noFill/>
            <a:miter lim="800000"/>
            <a:headEnd/>
            <a:tailEnd/>
          </a:ln>
        </p:spPr>
      </p:pic>
      <p:sp>
        <p:nvSpPr>
          <p:cNvPr id="76" name="TextBox 75"/>
          <p:cNvSpPr txBox="1"/>
          <p:nvPr/>
        </p:nvSpPr>
        <p:spPr>
          <a:xfrm>
            <a:off x="9525004" y="3352803"/>
            <a:ext cx="990599" cy="430887"/>
          </a:xfrm>
          <a:prstGeom prst="rect">
            <a:avLst/>
          </a:prstGeom>
          <a:noFill/>
        </p:spPr>
        <p:txBody>
          <a:bodyPr wrap="square" rtlCol="0">
            <a:spAutoFit/>
          </a:bodyPr>
          <a:lstStyle/>
          <a:p>
            <a:pPr algn="ctr"/>
            <a:r>
              <a:rPr lang="en-US" sz="1100" dirty="0"/>
              <a:t>Model Trainer / Reviewer</a:t>
            </a:r>
          </a:p>
        </p:txBody>
      </p:sp>
      <p:cxnSp>
        <p:nvCxnSpPr>
          <p:cNvPr id="78" name="Curved Connector 77"/>
          <p:cNvCxnSpPr>
            <a:stCxn id="76" idx="2"/>
            <a:endCxn id="1027" idx="2"/>
          </p:cNvCxnSpPr>
          <p:nvPr/>
        </p:nvCxnSpPr>
        <p:spPr bwMode="auto">
          <a:xfrm rot="5400000">
            <a:off x="7873548" y="2120446"/>
            <a:ext cx="483513" cy="3810001"/>
          </a:xfrm>
          <a:prstGeom prst="curvedConnector3">
            <a:avLst>
              <a:gd name="adj1" fmla="val 336396"/>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84" name="TextBox 83"/>
          <p:cNvSpPr txBox="1"/>
          <p:nvPr/>
        </p:nvSpPr>
        <p:spPr>
          <a:xfrm>
            <a:off x="9601200" y="1009474"/>
            <a:ext cx="990600" cy="646331"/>
          </a:xfrm>
          <a:prstGeom prst="wedgeRectCallout">
            <a:avLst>
              <a:gd name="adj1" fmla="val -16067"/>
              <a:gd name="adj2" fmla="val 105736"/>
            </a:avLst>
          </a:prstGeom>
          <a:solidFill>
            <a:srgbClr val="FFFFCC"/>
          </a:solidFill>
          <a:ln>
            <a:solidFill>
              <a:schemeClr val="bg1">
                <a:lumMod val="85000"/>
              </a:schemeClr>
            </a:solidFill>
          </a:ln>
        </p:spPr>
        <p:txBody>
          <a:bodyPr wrap="square" rtlCol="0">
            <a:spAutoFit/>
          </a:bodyPr>
          <a:lstStyle/>
          <a:p>
            <a:pPr algn="ctr"/>
            <a:r>
              <a:rPr lang="en-US" sz="1200" i="1" dirty="0"/>
              <a:t>“Is this blog about iPhones?”</a:t>
            </a:r>
          </a:p>
        </p:txBody>
      </p:sp>
      <p:sp>
        <p:nvSpPr>
          <p:cNvPr id="74" name="Rectangle 73"/>
          <p:cNvSpPr/>
          <p:nvPr/>
        </p:nvSpPr>
        <p:spPr>
          <a:xfrm>
            <a:off x="4343400" y="48768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Lexicons</a:t>
            </a:r>
            <a:endParaRPr lang="en-US" b="1" dirty="0"/>
          </a:p>
        </p:txBody>
      </p:sp>
      <p:cxnSp>
        <p:nvCxnSpPr>
          <p:cNvPr id="80" name="Straight Arrow Connector 79"/>
          <p:cNvCxnSpPr>
            <a:stCxn id="74" idx="0"/>
            <a:endCxn id="111" idx="2"/>
          </p:cNvCxnSpPr>
          <p:nvPr/>
        </p:nvCxnSpPr>
        <p:spPr bwMode="auto">
          <a:xfrm rot="5400000" flipH="1" flipV="1">
            <a:off x="4533900" y="4648200"/>
            <a:ext cx="4572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9" name="TextBox 88"/>
          <p:cNvSpPr txBox="1"/>
          <p:nvPr/>
        </p:nvSpPr>
        <p:spPr>
          <a:xfrm>
            <a:off x="5755572" y="5102426"/>
            <a:ext cx="1254831" cy="307777"/>
          </a:xfrm>
          <a:prstGeom prst="rect">
            <a:avLst/>
          </a:prstGeom>
          <a:noFill/>
        </p:spPr>
        <p:txBody>
          <a:bodyPr wrap="none" rtlCol="0">
            <a:spAutoFit/>
          </a:bodyPr>
          <a:lstStyle/>
          <a:p>
            <a:r>
              <a:rPr lang="en-US" sz="1400" b="1" dirty="0"/>
              <a:t>Update Model</a:t>
            </a:r>
          </a:p>
        </p:txBody>
      </p:sp>
      <p:sp>
        <p:nvSpPr>
          <p:cNvPr id="111" name="Rectangle 110"/>
          <p:cNvSpPr/>
          <p:nvPr/>
        </p:nvSpPr>
        <p:spPr>
          <a:xfrm>
            <a:off x="4495800" y="2286000"/>
            <a:ext cx="5334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dirty="0"/>
              <a:t>Statistical Learning Algorithm </a:t>
            </a:r>
          </a:p>
        </p:txBody>
      </p:sp>
      <p:cxnSp>
        <p:nvCxnSpPr>
          <p:cNvPr id="115" name="Straight Arrow Connector 114"/>
          <p:cNvCxnSpPr>
            <a:endCxn id="111" idx="1"/>
          </p:cNvCxnSpPr>
          <p:nvPr/>
        </p:nvCxnSpPr>
        <p:spPr>
          <a:xfrm>
            <a:off x="3886200" y="3352800"/>
            <a:ext cx="609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6" name="Straight Arrow Connector 115"/>
          <p:cNvCxnSpPr>
            <a:stCxn id="111" idx="3"/>
          </p:cNvCxnSpPr>
          <p:nvPr/>
        </p:nvCxnSpPr>
        <p:spPr>
          <a:xfrm>
            <a:off x="5029200" y="3352800"/>
            <a:ext cx="457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7" name="Picture 76"/>
          <p:cNvPicPr>
            <a:picLocks noChangeAspect="1"/>
          </p:cNvPicPr>
          <p:nvPr/>
        </p:nvPicPr>
        <p:blipFill>
          <a:blip r:embed="rId4"/>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277841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0-#ppt_w/2"/>
                                          </p:val>
                                        </p:tav>
                                        <p:tav tm="100000">
                                          <p:val>
                                            <p:strVal val="#ppt_x"/>
                                          </p:val>
                                        </p:tav>
                                      </p:tavLst>
                                    </p:anim>
                                    <p:anim calcmode="lin" valueType="num">
                                      <p:cBhvr additive="base">
                                        <p:cTn id="12" dur="500" fill="hold"/>
                                        <p:tgtEl>
                                          <p:spTgt spid="10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0-#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0-#ppt_w/2"/>
                                          </p:val>
                                        </p:tav>
                                        <p:tav tm="100000">
                                          <p:val>
                                            <p:strVal val="#ppt_x"/>
                                          </p:val>
                                        </p:tav>
                                      </p:tavLst>
                                    </p:anim>
                                    <p:anim calcmode="lin" valueType="num">
                                      <p:cBhvr additive="base">
                                        <p:cTn id="44" dur="50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0-#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0-#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0-#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0-#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anim calcmode="lin" valueType="num">
                                      <p:cBhvr additive="base">
                                        <p:cTn id="67" dur="500" fill="hold"/>
                                        <p:tgtEl>
                                          <p:spTgt spid="96"/>
                                        </p:tgtEl>
                                        <p:attrNameLst>
                                          <p:attrName>ppt_x</p:attrName>
                                        </p:attrNameLst>
                                      </p:cBhvr>
                                      <p:tavLst>
                                        <p:tav tm="0">
                                          <p:val>
                                            <p:strVal val="0-#ppt_w/2"/>
                                          </p:val>
                                        </p:tav>
                                        <p:tav tm="100000">
                                          <p:val>
                                            <p:strVal val="#ppt_x"/>
                                          </p:val>
                                        </p:tav>
                                      </p:tavLst>
                                    </p:anim>
                                    <p:anim calcmode="lin" valueType="num">
                                      <p:cBhvr additive="base">
                                        <p:cTn id="68"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7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p:bldP spid="18" grpId="0"/>
      <p:bldP spid="34" grpId="0"/>
      <p:bldP spid="35" grpId="0"/>
      <p:bldP spid="36" grpId="0"/>
      <p:bldP spid="57" grpId="0" animBg="1"/>
      <p:bldP spid="58" grpId="0"/>
      <p:bldP spid="82" grpId="0"/>
      <p:bldP spid="92" grpId="0"/>
      <p:bldP spid="93" grpId="0"/>
      <p:bldP spid="94" grpId="0"/>
      <p:bldP spid="95" grpId="0"/>
      <p:bldP spid="96" grpId="0"/>
      <p:bldP spid="97" grpId="0"/>
      <p:bldP spid="98" grpId="0"/>
      <p:bldP spid="101" grpId="0"/>
      <p:bldP spid="76" grpId="0"/>
      <p:bldP spid="84" grpId="0" animBg="1"/>
      <p:bldP spid="74" grpId="0" animBg="1"/>
      <p:bldP spid="89" grpId="0"/>
      <p:bldP spid="1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Natural Language Processing</a:t>
            </a:r>
            <a:endParaRPr lang="en-US" dirty="0"/>
          </a:p>
        </p:txBody>
      </p:sp>
      <p:sp>
        <p:nvSpPr>
          <p:cNvPr id="3" name="Content Placeholder 2"/>
          <p:cNvSpPr>
            <a:spLocks noGrp="1"/>
          </p:cNvSpPr>
          <p:nvPr>
            <p:ph idx="1"/>
          </p:nvPr>
        </p:nvSpPr>
        <p:spPr/>
        <p:txBody>
          <a:bodyPr>
            <a:normAutofit lnSpcReduction="10000"/>
          </a:bodyPr>
          <a:lstStyle/>
          <a:p>
            <a:r>
              <a:rPr lang="en-US" dirty="0" smtClean="0"/>
              <a:t>NLP can be used to identify</a:t>
            </a:r>
          </a:p>
          <a:p>
            <a:pPr lvl="1"/>
            <a:r>
              <a:rPr lang="en-US" dirty="0" smtClean="0"/>
              <a:t>Parts of speech (Noun, Verb)</a:t>
            </a:r>
          </a:p>
          <a:p>
            <a:pPr lvl="1"/>
            <a:r>
              <a:rPr lang="en-US" dirty="0" smtClean="0"/>
              <a:t>Tokens of related words (San and Francisco probably combined to San Francisco)</a:t>
            </a:r>
          </a:p>
          <a:p>
            <a:pPr lvl="1"/>
            <a:r>
              <a:rPr lang="en-US" dirty="0" smtClean="0"/>
              <a:t>Find the probability of words appearing in a corpus of text.</a:t>
            </a:r>
          </a:p>
          <a:p>
            <a:pPr lvl="1"/>
            <a:r>
              <a:rPr lang="en-US" dirty="0" smtClean="0"/>
              <a:t>Identify sentiment.</a:t>
            </a:r>
          </a:p>
          <a:p>
            <a:r>
              <a:rPr lang="en-US" dirty="0" smtClean="0"/>
              <a:t>Two approaches:</a:t>
            </a:r>
          </a:p>
          <a:p>
            <a:pPr lvl="1"/>
            <a:r>
              <a:rPr lang="en-US" dirty="0" smtClean="0"/>
              <a:t>Word Vectorization</a:t>
            </a:r>
          </a:p>
          <a:p>
            <a:pPr lvl="1"/>
            <a:r>
              <a:rPr lang="en-US" dirty="0" smtClean="0"/>
              <a:t>Doc2vec modelling</a:t>
            </a:r>
            <a:endParaRPr lang="en-US" dirty="0"/>
          </a:p>
        </p:txBody>
      </p:sp>
      <p:sp>
        <p:nvSpPr>
          <p:cNvPr id="4" name="Slide Number Placeholder 3"/>
          <p:cNvSpPr>
            <a:spLocks noGrp="1"/>
          </p:cNvSpPr>
          <p:nvPr>
            <p:ph type="sldNum" sz="quarter" idx="12"/>
          </p:nvPr>
        </p:nvSpPr>
        <p:spPr/>
        <p:txBody>
          <a:bodyPr/>
          <a:lstStyle/>
          <a:p>
            <a:fld id="{03AE04C5-3085-4F64-BC65-54FE2DBF6EB1}" type="slidenum">
              <a:rPr lang="en-US" smtClean="0"/>
              <a:pPr/>
              <a:t>60</a:t>
            </a:fld>
            <a:endParaRPr lang="en-US" dirty="0"/>
          </a:p>
        </p:txBody>
      </p:sp>
    </p:spTree>
    <p:extLst>
      <p:ext uri="{BB962C8B-B14F-4D97-AF65-F5344CB8AC3E}">
        <p14:creationId xmlns:p14="http://schemas.microsoft.com/office/powerpoint/2010/main" val="315901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different types of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514350" indent="-514350">
                  <a:buAutoNum type="arabicPeriod"/>
                </a:pPr>
                <a:r>
                  <a:rPr lang="en-US" dirty="0" smtClean="0"/>
                  <a:t>dictionary-based methods, do not involve statistical inference: they simply specify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smtClean="0"/>
                  <a:t> </a:t>
                </a:r>
                <a:r>
                  <a:rPr lang="en-US" dirty="0"/>
                  <a:t>for some known function f </a:t>
                </a:r>
                <a:r>
                  <a:rPr lang="en-US" dirty="0" smtClean="0"/>
                  <a:t>(·).  E.g. </a:t>
                </a:r>
                <a:r>
                  <a:rPr lang="en-US" dirty="0"/>
                  <a:t>count appearances of “policy,” “uncertainty,” and “Federal Reserve,” </a:t>
                </a:r>
                <a:r>
                  <a:rPr lang="en-US" dirty="0" smtClean="0"/>
                  <a:t>in newspapers and say amount of “policy uncertainty”</a:t>
                </a:r>
              </a:p>
              <a:p>
                <a:pPr marL="514350" indent="-514350">
                  <a:buAutoNum type="arabicPeriod"/>
                </a:pPr>
                <a:r>
                  <a:rPr lang="en-US" dirty="0"/>
                  <a:t>Text regression models p(</a:t>
                </a:r>
                <a:r>
                  <a:rPr lang="en-US" dirty="0" err="1"/>
                  <a:t>vi|ci</a:t>
                </a:r>
                <a:r>
                  <a:rPr lang="en-US" dirty="0" smtClean="0"/>
                  <a:t>)</a:t>
                </a:r>
              </a:p>
              <a:p>
                <a:pPr marL="0" indent="0">
                  <a:buNone/>
                </a:pPr>
                <a:r>
                  <a:rPr lang="en-US" dirty="0" smtClean="0"/>
                  <a:t>language causes outcomes</a:t>
                </a:r>
              </a:p>
              <a:p>
                <a:pPr marL="0" indent="0">
                  <a:buNone/>
                </a:pPr>
                <a:r>
                  <a:rPr lang="en-US" dirty="0" smtClean="0"/>
                  <a:t>3. Text </a:t>
                </a:r>
                <a:r>
                  <a:rPr lang="en-US" dirty="0"/>
                  <a:t>regression models p(</a:t>
                </a:r>
                <a:r>
                  <a:rPr lang="en-US" dirty="0" err="1"/>
                  <a:t>ci|vi</a:t>
                </a:r>
                <a:r>
                  <a:rPr lang="en-US" dirty="0" smtClean="0"/>
                  <a:t>) (generative model; can be supervised or unsupervised)</a:t>
                </a:r>
              </a:p>
              <a:p>
                <a:pPr marL="0" indent="0">
                  <a:buNone/>
                </a:pPr>
                <a:r>
                  <a:rPr lang="en-US" dirty="0" smtClean="0"/>
                  <a:t>Outcomes </a:t>
                </a:r>
                <a:r>
                  <a:rPr lang="en-US" dirty="0"/>
                  <a:t>cause language Google searches about flu do not cause flu cases to occur; rather, people with flu are more likely to produce such </a:t>
                </a:r>
                <a:r>
                  <a:rPr lang="en-US" dirty="0" smtClean="0"/>
                  <a:t>searches</a:t>
                </a:r>
              </a:p>
              <a:p>
                <a:pPr marL="0" indent="0">
                  <a:buNone/>
                </a:pPr>
                <a:r>
                  <a:rPr lang="en-US" dirty="0" smtClean="0"/>
                  <a:t>4. Word </a:t>
                </a:r>
                <a:r>
                  <a:rPr lang="en-US" dirty="0" err="1" smtClean="0"/>
                  <a:t>embeddings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56" t="-2965"/>
                </a:stretch>
              </a:blipFill>
            </p:spPr>
            <p:txBody>
              <a:bodyPr/>
              <a:lstStyle/>
              <a:p>
                <a:r>
                  <a:rPr lang="en-US">
                    <a:noFill/>
                  </a:rPr>
                  <a:t> </a:t>
                </a:r>
              </a:p>
            </p:txBody>
          </p:sp>
        </mc:Fallback>
      </mc:AlternateContent>
    </p:spTree>
    <p:extLst>
      <p:ext uri="{BB962C8B-B14F-4D97-AF65-F5344CB8AC3E}">
        <p14:creationId xmlns:p14="http://schemas.microsoft.com/office/powerpoint/2010/main" val="2461279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 topic models </a:t>
            </a:r>
            <a:br>
              <a:rPr lang="en-US" dirty="0" smtClean="0"/>
            </a:br>
            <a:r>
              <a:rPr lang="en-US" dirty="0" smtClean="0"/>
              <a:t>(unsupervised generative model  - see </a:t>
            </a:r>
            <a:r>
              <a:rPr lang="en-US" dirty="0" err="1" smtClean="0"/>
              <a:t>Blei</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5400" y="1417638"/>
            <a:ext cx="10137952" cy="6838086"/>
          </a:xfrm>
          <a:prstGeom prst="rect">
            <a:avLst/>
          </a:prstGeom>
        </p:spPr>
      </p:pic>
    </p:spTree>
    <p:extLst>
      <p:ext uri="{BB962C8B-B14F-4D97-AF65-F5344CB8AC3E}">
        <p14:creationId xmlns:p14="http://schemas.microsoft.com/office/powerpoint/2010/main" val="33100367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Models</a:t>
            </a:r>
          </a:p>
        </p:txBody>
      </p:sp>
      <p:sp>
        <p:nvSpPr>
          <p:cNvPr id="3" name="Content Placeholder 2"/>
          <p:cNvSpPr>
            <a:spLocks noGrp="1"/>
          </p:cNvSpPr>
          <p:nvPr>
            <p:ph idx="1"/>
          </p:nvPr>
        </p:nvSpPr>
        <p:spPr>
          <a:xfrm>
            <a:off x="609600" y="1143000"/>
            <a:ext cx="10972800" cy="4525963"/>
          </a:xfrm>
        </p:spPr>
        <p:txBody>
          <a:bodyPr>
            <a:normAutofit/>
          </a:bodyPr>
          <a:lstStyle/>
          <a:p>
            <a:pPr marL="457200" lvl="1" indent="0">
              <a:buNone/>
            </a:pPr>
            <a:endParaRPr lang="en-US" dirty="0"/>
          </a:p>
          <a:p>
            <a:r>
              <a:rPr lang="en-US" dirty="0"/>
              <a:t>Approach – latent variables</a:t>
            </a:r>
          </a:p>
          <a:p>
            <a:pPr lvl="1"/>
            <a:r>
              <a:rPr lang="en-US" dirty="0"/>
              <a:t>Topics to words</a:t>
            </a:r>
          </a:p>
          <a:p>
            <a:pPr lvl="1"/>
            <a:r>
              <a:rPr lang="en-US" dirty="0"/>
              <a:t>Documents to topics</a:t>
            </a:r>
          </a:p>
          <a:p>
            <a:pPr marL="0" indent="0">
              <a:buNone/>
            </a:pPr>
            <a:endParaRPr lang="en-US" dirty="0"/>
          </a:p>
          <a:p>
            <a:r>
              <a:rPr lang="en-US" dirty="0"/>
              <a:t>Model: story of how your data came to be</a:t>
            </a:r>
          </a:p>
          <a:p>
            <a:r>
              <a:rPr lang="en-US" dirty="0"/>
              <a:t>Latent variables: missing pieces of your story</a:t>
            </a:r>
          </a:p>
          <a:p>
            <a:r>
              <a:rPr lang="en-US" dirty="0"/>
              <a:t>Statistical inference: ﬁlling in those missing pieces</a:t>
            </a:r>
          </a:p>
        </p:txBody>
      </p:sp>
      <p:sp>
        <p:nvSpPr>
          <p:cNvPr id="4" name="TextBox 3"/>
          <p:cNvSpPr txBox="1"/>
          <p:nvPr/>
        </p:nvSpPr>
        <p:spPr>
          <a:xfrm>
            <a:off x="1981200" y="6248400"/>
            <a:ext cx="4876800" cy="369332"/>
          </a:xfrm>
          <a:prstGeom prst="rect">
            <a:avLst/>
          </a:prstGeom>
          <a:noFill/>
        </p:spPr>
        <p:txBody>
          <a:bodyPr wrap="square" rtlCol="0">
            <a:spAutoFit/>
          </a:bodyPr>
          <a:lstStyle/>
          <a:p>
            <a:r>
              <a:rPr lang="en-US" dirty="0"/>
              <a:t>Jordan Boyd Graber</a:t>
            </a:r>
          </a:p>
        </p:txBody>
      </p:sp>
    </p:spTree>
    <p:extLst>
      <p:ext uri="{BB962C8B-B14F-4D97-AF65-F5344CB8AC3E}">
        <p14:creationId xmlns:p14="http://schemas.microsoft.com/office/powerpoint/2010/main" val="2418505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990599" y="0"/>
            <a:ext cx="9959795" cy="6781800"/>
          </a:xfrm>
          <a:prstGeom prst="rect">
            <a:avLst/>
          </a:prstGeom>
        </p:spPr>
      </p:pic>
    </p:spTree>
    <p:extLst>
      <p:ext uri="{BB962C8B-B14F-4D97-AF65-F5344CB8AC3E}">
        <p14:creationId xmlns:p14="http://schemas.microsoft.com/office/powerpoint/2010/main" val="30515177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6626"/>
            <a:ext cx="10059770" cy="6851374"/>
          </a:xfrm>
          <a:prstGeom prst="rect">
            <a:avLst/>
          </a:prstGeom>
        </p:spPr>
      </p:pic>
    </p:spTree>
    <p:extLst>
      <p:ext uri="{BB962C8B-B14F-4D97-AF65-F5344CB8AC3E}">
        <p14:creationId xmlns:p14="http://schemas.microsoft.com/office/powerpoint/2010/main" val="20395160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27539" y="0"/>
            <a:ext cx="9736921" cy="6858000"/>
          </a:xfrm>
          <a:prstGeom prst="rect">
            <a:avLst/>
          </a:prstGeom>
        </p:spPr>
      </p:pic>
    </p:spTree>
    <p:extLst>
      <p:ext uri="{BB962C8B-B14F-4D97-AF65-F5344CB8AC3E}">
        <p14:creationId xmlns:p14="http://schemas.microsoft.com/office/powerpoint/2010/main" val="32248088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2999" y="0"/>
            <a:ext cx="9214683" cy="6858000"/>
          </a:xfrm>
          <a:prstGeom prst="rect">
            <a:avLst/>
          </a:prstGeom>
        </p:spPr>
      </p:pic>
    </p:spTree>
    <p:extLst>
      <p:ext uri="{BB962C8B-B14F-4D97-AF65-F5344CB8AC3E}">
        <p14:creationId xmlns:p14="http://schemas.microsoft.com/office/powerpoint/2010/main" val="36658248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0"/>
            <a:ext cx="9144000" cy="6863938"/>
          </a:xfrm>
          <a:prstGeom prst="rect">
            <a:avLst/>
          </a:prstGeom>
        </p:spPr>
      </p:pic>
    </p:spTree>
    <p:extLst>
      <p:ext uri="{BB962C8B-B14F-4D97-AF65-F5344CB8AC3E}">
        <p14:creationId xmlns:p14="http://schemas.microsoft.com/office/powerpoint/2010/main" val="34357092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3000" y="0"/>
            <a:ext cx="9906000" cy="6785714"/>
          </a:xfrm>
          <a:prstGeom prst="rect">
            <a:avLst/>
          </a:prstGeom>
        </p:spPr>
      </p:pic>
    </p:spTree>
    <p:extLst>
      <p:ext uri="{BB962C8B-B14F-4D97-AF65-F5344CB8AC3E}">
        <p14:creationId xmlns:p14="http://schemas.microsoft.com/office/powerpoint/2010/main" val="1234869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it have to be BIG data?</a:t>
            </a:r>
          </a:p>
        </p:txBody>
      </p:sp>
      <p:sp>
        <p:nvSpPr>
          <p:cNvPr id="3" name="Content Placeholder 2"/>
          <p:cNvSpPr>
            <a:spLocks noGrp="1"/>
          </p:cNvSpPr>
          <p:nvPr>
            <p:ph idx="1"/>
          </p:nvPr>
        </p:nvSpPr>
        <p:spPr/>
        <p:txBody>
          <a:bodyPr>
            <a:normAutofit/>
          </a:bodyPr>
          <a:lstStyle/>
          <a:p>
            <a:r>
              <a:rPr lang="en-US" dirty="0"/>
              <a:t>Words are a universe of meanings and context: </a:t>
            </a:r>
          </a:p>
          <a:p>
            <a:pPr lvl="1">
              <a:buFont typeface="Wingdings" panose="05000000000000000000" pitchFamily="2" charset="2"/>
              <a:buChar char="ü"/>
            </a:pPr>
            <a:r>
              <a:rPr lang="en-US" sz="2200" dirty="0"/>
              <a:t>one word is often enough to effectively communicate the message</a:t>
            </a:r>
          </a:p>
          <a:p>
            <a:r>
              <a:rPr lang="en-US" dirty="0"/>
              <a:t>Documents bear different importance: </a:t>
            </a:r>
          </a:p>
          <a:p>
            <a:pPr lvl="1">
              <a:buFont typeface="Wingdings" panose="05000000000000000000" pitchFamily="2" charset="2"/>
              <a:buChar char="ü"/>
            </a:pPr>
            <a:r>
              <a:rPr lang="en-US" sz="2200" dirty="0"/>
              <a:t>several directives and laws can cover an overlook of a subject area better than thousands of background notes</a:t>
            </a:r>
          </a:p>
          <a:p>
            <a:r>
              <a:rPr lang="en-US" dirty="0"/>
              <a:t>The more documents the more confusing the message: </a:t>
            </a:r>
          </a:p>
          <a:p>
            <a:pPr lvl="1">
              <a:buFont typeface="Wingdings" panose="05000000000000000000" pitchFamily="2" charset="2"/>
              <a:buChar char="ü"/>
            </a:pPr>
            <a:r>
              <a:rPr lang="en-US" sz="2200" dirty="0"/>
              <a:t>depends on context and application but generally cleaner datasets will convey cleaner messages</a:t>
            </a:r>
          </a:p>
          <a:p>
            <a:endParaRPr lang="en-US" dirty="0"/>
          </a:p>
          <a:p>
            <a:endParaRPr lang="en-US" dirty="0"/>
          </a:p>
        </p:txBody>
      </p:sp>
    </p:spTree>
    <p:extLst>
      <p:ext uri="{BB962C8B-B14F-4D97-AF65-F5344CB8AC3E}">
        <p14:creationId xmlns:p14="http://schemas.microsoft.com/office/powerpoint/2010/main" val="27780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43000" y="15204"/>
            <a:ext cx="9906000" cy="6839483"/>
          </a:xfrm>
          <a:prstGeom prst="rect">
            <a:avLst/>
          </a:prstGeom>
        </p:spPr>
      </p:pic>
    </p:spTree>
    <p:extLst>
      <p:ext uri="{BB962C8B-B14F-4D97-AF65-F5344CB8AC3E}">
        <p14:creationId xmlns:p14="http://schemas.microsoft.com/office/powerpoint/2010/main" val="22988145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0600" y="17763"/>
            <a:ext cx="9955696" cy="6840237"/>
          </a:xfrm>
          <a:prstGeom prst="rect">
            <a:avLst/>
          </a:prstGeom>
        </p:spPr>
      </p:pic>
    </p:spTree>
    <p:extLst>
      <p:ext uri="{BB962C8B-B14F-4D97-AF65-F5344CB8AC3E}">
        <p14:creationId xmlns:p14="http://schemas.microsoft.com/office/powerpoint/2010/main" val="2254122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0600" y="-1"/>
            <a:ext cx="10058400" cy="6840995"/>
          </a:xfrm>
          <a:prstGeom prst="rect">
            <a:avLst/>
          </a:prstGeom>
        </p:spPr>
      </p:pic>
    </p:spTree>
    <p:extLst>
      <p:ext uri="{BB962C8B-B14F-4D97-AF65-F5344CB8AC3E}">
        <p14:creationId xmlns:p14="http://schemas.microsoft.com/office/powerpoint/2010/main" val="30417248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14400" y="9939"/>
            <a:ext cx="9906000" cy="6854338"/>
          </a:xfrm>
          <a:prstGeom prst="rect">
            <a:avLst/>
          </a:prstGeom>
        </p:spPr>
      </p:pic>
    </p:spTree>
    <p:extLst>
      <p:ext uri="{BB962C8B-B14F-4D97-AF65-F5344CB8AC3E}">
        <p14:creationId xmlns:p14="http://schemas.microsoft.com/office/powerpoint/2010/main" val="7890691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5400" y="19260"/>
            <a:ext cx="9906000" cy="6838740"/>
          </a:xfrm>
          <a:prstGeom prst="rect">
            <a:avLst/>
          </a:prstGeom>
        </p:spPr>
      </p:pic>
    </p:spTree>
    <p:extLst>
      <p:ext uri="{BB962C8B-B14F-4D97-AF65-F5344CB8AC3E}">
        <p14:creationId xmlns:p14="http://schemas.microsoft.com/office/powerpoint/2010/main" val="4319273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22341"/>
            <a:ext cx="9906000" cy="6835659"/>
          </a:xfrm>
          <a:prstGeom prst="rect">
            <a:avLst/>
          </a:prstGeom>
        </p:spPr>
      </p:pic>
    </p:spTree>
    <p:extLst>
      <p:ext uri="{BB962C8B-B14F-4D97-AF65-F5344CB8AC3E}">
        <p14:creationId xmlns:p14="http://schemas.microsoft.com/office/powerpoint/2010/main" val="25247063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0"/>
            <a:ext cx="9906000" cy="6849894"/>
          </a:xfrm>
          <a:prstGeom prst="rect">
            <a:avLst/>
          </a:prstGeom>
        </p:spPr>
      </p:pic>
    </p:spTree>
    <p:extLst>
      <p:ext uri="{BB962C8B-B14F-4D97-AF65-F5344CB8AC3E}">
        <p14:creationId xmlns:p14="http://schemas.microsoft.com/office/powerpoint/2010/main" val="2147277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66800" y="-6626"/>
            <a:ext cx="9982200" cy="6855308"/>
          </a:xfrm>
          <a:prstGeom prst="rect">
            <a:avLst/>
          </a:prstGeom>
        </p:spPr>
      </p:pic>
    </p:spTree>
    <p:extLst>
      <p:ext uri="{BB962C8B-B14F-4D97-AF65-F5344CB8AC3E}">
        <p14:creationId xmlns:p14="http://schemas.microsoft.com/office/powerpoint/2010/main" val="3999472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0600" y="-1"/>
            <a:ext cx="10134600" cy="6884281"/>
          </a:xfrm>
          <a:prstGeom prst="rect">
            <a:avLst/>
          </a:prstGeom>
        </p:spPr>
      </p:pic>
    </p:spTree>
    <p:extLst>
      <p:ext uri="{BB962C8B-B14F-4D97-AF65-F5344CB8AC3E}">
        <p14:creationId xmlns:p14="http://schemas.microsoft.com/office/powerpoint/2010/main" val="9402841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8700" y="0"/>
            <a:ext cx="10134600" cy="6871546"/>
          </a:xfrm>
          <a:prstGeom prst="rect">
            <a:avLst/>
          </a:prstGeom>
        </p:spPr>
      </p:pic>
    </p:spTree>
    <p:extLst>
      <p:ext uri="{BB962C8B-B14F-4D97-AF65-F5344CB8AC3E}">
        <p14:creationId xmlns:p14="http://schemas.microsoft.com/office/powerpoint/2010/main" val="3710192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text different?</a:t>
            </a:r>
            <a:endParaRPr lang="en-US" dirty="0"/>
          </a:p>
        </p:txBody>
      </p:sp>
      <p:sp>
        <p:nvSpPr>
          <p:cNvPr id="3" name="Content Placeholder 2"/>
          <p:cNvSpPr>
            <a:spLocks noGrp="1"/>
          </p:cNvSpPr>
          <p:nvPr>
            <p:ph idx="1"/>
          </p:nvPr>
        </p:nvSpPr>
        <p:spPr/>
        <p:txBody>
          <a:bodyPr>
            <a:normAutofit lnSpcReduction="10000"/>
          </a:bodyPr>
          <a:lstStyle/>
          <a:p>
            <a:r>
              <a:rPr lang="en-US" dirty="0" smtClean="0"/>
              <a:t>Text </a:t>
            </a:r>
            <a:r>
              <a:rPr lang="en-US" dirty="0"/>
              <a:t>is inherently high-dimensional. </a:t>
            </a:r>
            <a:endParaRPr lang="en-US" dirty="0" smtClean="0"/>
          </a:p>
          <a:p>
            <a:r>
              <a:rPr lang="en-US" dirty="0" smtClean="0"/>
              <a:t>Suppose </a:t>
            </a:r>
            <a:r>
              <a:rPr lang="en-US" dirty="0"/>
              <a:t>that we have a sample of documents, each of which is </a:t>
            </a:r>
            <a:r>
              <a:rPr lang="en-US" dirty="0">
                <a:solidFill>
                  <a:srgbClr val="FF0000"/>
                </a:solidFill>
              </a:rPr>
              <a:t>w</a:t>
            </a:r>
            <a:r>
              <a:rPr lang="en-US" dirty="0"/>
              <a:t> words long, and suppose that each word is drawn from a vocabulary of </a:t>
            </a:r>
            <a:r>
              <a:rPr lang="en-US" dirty="0">
                <a:solidFill>
                  <a:srgbClr val="FF0000"/>
                </a:solidFill>
              </a:rPr>
              <a:t>p</a:t>
            </a:r>
            <a:r>
              <a:rPr lang="en-US" dirty="0"/>
              <a:t> possible words. Then the unique representation of these documents has dimension </a:t>
            </a:r>
            <a:r>
              <a:rPr lang="en-US" dirty="0">
                <a:solidFill>
                  <a:srgbClr val="FF0000"/>
                </a:solidFill>
              </a:rPr>
              <a:t>pw</a:t>
            </a:r>
            <a:r>
              <a:rPr lang="en-US" dirty="0"/>
              <a:t>. A sample of 30-word Twitter messages that use only the 1,000 most common words in the English language, for example, has roughly as many dimensions as there are atoms in the universe</a:t>
            </a:r>
            <a:r>
              <a:rPr lang="en-US" dirty="0" smtClean="0"/>
              <a:t>.</a:t>
            </a:r>
          </a:p>
          <a:p>
            <a:endParaRPr lang="en-US" dirty="0"/>
          </a:p>
        </p:txBody>
      </p:sp>
    </p:spTree>
    <p:extLst>
      <p:ext uri="{BB962C8B-B14F-4D97-AF65-F5344CB8AC3E}">
        <p14:creationId xmlns:p14="http://schemas.microsoft.com/office/powerpoint/2010/main" val="18551931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marL="514350" indent="-514350">
              <a:buAutoNum type="arabicPeriod"/>
            </a:pPr>
            <a:r>
              <a:rPr lang="en-US" dirty="0"/>
              <a:t>Motivation</a:t>
            </a:r>
          </a:p>
          <a:p>
            <a:pPr marL="514350" indent="-514350">
              <a:buAutoNum type="arabicPeriod"/>
            </a:pPr>
            <a:r>
              <a:rPr lang="en-US" dirty="0"/>
              <a:t>Definitions</a:t>
            </a:r>
          </a:p>
          <a:p>
            <a:pPr marL="514350" indent="-514350">
              <a:buAutoNum type="arabicPeriod"/>
            </a:pPr>
            <a:r>
              <a:rPr lang="en-US" dirty="0"/>
              <a:t>Processing text data</a:t>
            </a:r>
          </a:p>
          <a:p>
            <a:pPr marL="514350" indent="-514350">
              <a:buAutoNum type="arabicPeriod"/>
            </a:pPr>
            <a:r>
              <a:rPr lang="en-US" dirty="0" smtClean="0"/>
              <a:t>Methods</a:t>
            </a:r>
            <a:endParaRPr lang="en-US" dirty="0"/>
          </a:p>
          <a:p>
            <a:pPr marL="514350" indent="-514350">
              <a:buAutoNum type="arabicPeriod"/>
            </a:pPr>
            <a:r>
              <a:rPr lang="en-US" dirty="0">
                <a:solidFill>
                  <a:srgbClr val="FF0000"/>
                </a:solidFill>
              </a:rPr>
              <a:t>Evaluation</a:t>
            </a:r>
          </a:p>
          <a:p>
            <a:pPr marL="514350" indent="-514350">
              <a:buAutoNum type="arabicPeriod"/>
            </a:pPr>
            <a:r>
              <a:rPr lang="en-US" dirty="0"/>
              <a:t>Approaches and Applications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4643741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and recall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t>Precision</a:t>
                </a:r>
                <a:r>
                  <a:rPr lang="en-US" b="1" dirty="0"/>
                  <a:t> </a:t>
                </a:r>
                <a:r>
                  <a:rPr lang="en-US" dirty="0"/>
                  <a:t>basically accounts for type II (“false positives”) error:</a:t>
                </a:r>
              </a:p>
              <a:p>
                <a:pPr lvl="3"/>
                <a:endParaRPr lang="en-US" dirty="0"/>
              </a:p>
              <a:p>
                <a:pPr marL="0" indent="0">
                  <a:buNone/>
                </a:pPr>
                <a14:m>
                  <m:oMathPara xmlns:m="http://schemas.openxmlformats.org/officeDocument/2006/math">
                    <m:oMathParaPr>
                      <m:jc m:val="center"/>
                    </m:oMathParaPr>
                    <m:oMath xmlns:m="http://schemas.openxmlformats.org/officeDocument/2006/math">
                      <m:r>
                        <a:rPr lang="en-US" sz="2000" i="1">
                          <a:latin typeface="Cambria Math"/>
                        </a:rPr>
                        <m:t>𝑝𝑟𝑒𝑐𝑖𝑠𝑖𝑜𝑛</m:t>
                      </m:r>
                      <m:r>
                        <a:rPr lang="en-US" sz="2000" i="1">
                          <a:latin typeface="Cambria Math"/>
                        </a:rPr>
                        <m:t>=</m:t>
                      </m:r>
                      <m:f>
                        <m:fPr>
                          <m:ctrlPr>
                            <a:rPr lang="en-US" sz="2000" i="1">
                              <a:latin typeface="Cambria Math" panose="02040503050406030204" pitchFamily="18" charset="0"/>
                            </a:rPr>
                          </m:ctrlPr>
                        </m:fPr>
                        <m:num>
                          <m:r>
                            <a:rPr lang="en-US" sz="2000" i="1">
                              <a:latin typeface="Cambria Math"/>
                            </a:rPr>
                            <m:t>|{</m:t>
                          </m:r>
                          <m:r>
                            <a:rPr lang="en-US" sz="2000" i="1">
                              <a:latin typeface="Cambria Math"/>
                            </a:rPr>
                            <m:t>𝑟𝑒𝑙𝑒𝑣𝑎𝑛𝑡</m:t>
                          </m:r>
                          <m:r>
                            <a:rPr lang="en-US" sz="2000" i="1">
                              <a:latin typeface="Cambria Math"/>
                            </a:rPr>
                            <m:t> </m:t>
                          </m:r>
                          <m:r>
                            <a:rPr lang="en-US" sz="2000" i="1">
                              <a:latin typeface="Cambria Math"/>
                            </a:rPr>
                            <m:t>𝑑𝑜𝑐𝑢𝑚𝑒𝑛𝑡𝑠</m:t>
                          </m:r>
                          <m:r>
                            <a:rPr lang="en-US" sz="2000" i="1">
                              <a:latin typeface="Cambria Math"/>
                            </a:rPr>
                            <m:t>}∩{</m:t>
                          </m:r>
                          <m:r>
                            <a:rPr lang="en-US" sz="2000" i="1">
                              <a:latin typeface="Cambria Math"/>
                              <a:ea typeface="Cambria Math"/>
                            </a:rPr>
                            <m:t>𝑟𝑒𝑡𝑟𝑖𝑒𝑣𝑒𝑑</m:t>
                          </m:r>
                          <m:r>
                            <a:rPr lang="en-US" sz="2000" i="1">
                              <a:latin typeface="Cambria Math"/>
                              <a:ea typeface="Cambria Math"/>
                            </a:rPr>
                            <m:t> </m:t>
                          </m:r>
                          <m:r>
                            <a:rPr lang="en-US" sz="2000" i="1">
                              <a:latin typeface="Cambria Math"/>
                              <a:ea typeface="Cambria Math"/>
                            </a:rPr>
                            <m:t>𝑑𝑜𝑐𝑢𝑚𝑒𝑛𝑡𝑠</m:t>
                          </m:r>
                          <m:r>
                            <a:rPr lang="en-US" sz="2000" i="1">
                              <a:latin typeface="Cambria Math"/>
                              <a:ea typeface="Cambria Math"/>
                            </a:rPr>
                            <m:t>}</m:t>
                          </m:r>
                        </m:num>
                        <m:den>
                          <m:r>
                            <a:rPr lang="en-US" sz="2000" i="1">
                              <a:latin typeface="Cambria Math"/>
                            </a:rPr>
                            <m:t>|{</m:t>
                          </m:r>
                          <m:r>
                            <a:rPr lang="en-US" sz="2000" i="1">
                              <a:latin typeface="Cambria Math"/>
                            </a:rPr>
                            <m:t>𝑟𝑒𝑡𝑟𝑖𝑒𝑣𝑒𝑑</m:t>
                          </m:r>
                          <m:r>
                            <a:rPr lang="en-US" sz="2000" i="1">
                              <a:latin typeface="Cambria Math"/>
                            </a:rPr>
                            <m:t> </m:t>
                          </m:r>
                          <m:r>
                            <a:rPr lang="en-US" sz="2000" i="1">
                              <a:latin typeface="Cambria Math"/>
                            </a:rPr>
                            <m:t>𝑑𝑜𝑐𝑢𝑚𝑒𝑛𝑡𝑠</m:t>
                          </m:r>
                          <m:r>
                            <a:rPr lang="en-US" sz="2000" i="1">
                              <a:latin typeface="Cambria Math"/>
                            </a:rPr>
                            <m:t>}|</m:t>
                          </m:r>
                        </m:den>
                      </m:f>
                    </m:oMath>
                  </m:oMathPara>
                </a14:m>
                <a:endParaRPr lang="en-US" sz="2000" i="1" dirty="0"/>
              </a:p>
              <a:p>
                <a:endParaRPr lang="en-US" i="1" dirty="0"/>
              </a:p>
              <a:p>
                <a:r>
                  <a:rPr lang="en-US" b="1" i="1" dirty="0"/>
                  <a:t>Recall</a:t>
                </a:r>
                <a:r>
                  <a:rPr lang="en-US" dirty="0"/>
                  <a:t> corresponds to type I (“false negatives”) error:</a:t>
                </a:r>
              </a:p>
              <a:p>
                <a:pPr lvl="3"/>
                <a:endParaRPr lang="en-US" b="0" i="1" dirty="0">
                  <a:latin typeface="Cambria Math"/>
                </a:endParaRPr>
              </a:p>
              <a:p>
                <a:pPr marL="0" indent="0">
                  <a:buNone/>
                </a:pPr>
                <a14:m>
                  <m:oMathPara xmlns:m="http://schemas.openxmlformats.org/officeDocument/2006/math">
                    <m:oMathParaPr>
                      <m:jc m:val="center"/>
                    </m:oMathParaPr>
                    <m:oMath xmlns:m="http://schemas.openxmlformats.org/officeDocument/2006/math">
                      <m:r>
                        <a:rPr lang="en-US" sz="2000" i="1">
                          <a:latin typeface="Cambria Math"/>
                        </a:rPr>
                        <m:t>𝑟𝑒𝑐𝑎𝑙𝑙</m:t>
                      </m:r>
                      <m:r>
                        <a:rPr lang="en-US" sz="2000" i="1">
                          <a:latin typeface="Cambria Math"/>
                        </a:rPr>
                        <m:t>=</m:t>
                      </m:r>
                      <m:f>
                        <m:fPr>
                          <m:ctrlPr>
                            <a:rPr lang="en-US" sz="2000" i="1">
                              <a:latin typeface="Cambria Math" panose="02040503050406030204" pitchFamily="18" charset="0"/>
                            </a:rPr>
                          </m:ctrlPr>
                        </m:fPr>
                        <m:num>
                          <m:r>
                            <a:rPr lang="en-US" sz="2000" i="1">
                              <a:latin typeface="Cambria Math"/>
                            </a:rPr>
                            <m:t>|{</m:t>
                          </m:r>
                          <m:r>
                            <a:rPr lang="en-US" sz="2000" i="1">
                              <a:latin typeface="Cambria Math"/>
                            </a:rPr>
                            <m:t>𝑟𝑒𝑙𝑒𝑣𝑎𝑛𝑡</m:t>
                          </m:r>
                          <m:r>
                            <a:rPr lang="en-US" sz="2000" i="1">
                              <a:latin typeface="Cambria Math"/>
                            </a:rPr>
                            <m:t> </m:t>
                          </m:r>
                          <m:r>
                            <a:rPr lang="en-US" sz="2000" i="1">
                              <a:latin typeface="Cambria Math"/>
                            </a:rPr>
                            <m:t>𝑑𝑜𝑐𝑢𝑚𝑒𝑛𝑡𝑠</m:t>
                          </m:r>
                          <m:r>
                            <a:rPr lang="en-US" sz="2000" i="1">
                              <a:latin typeface="Cambria Math"/>
                            </a:rPr>
                            <m:t>}∩{</m:t>
                          </m:r>
                          <m:r>
                            <a:rPr lang="en-US" sz="2000" i="1">
                              <a:latin typeface="Cambria Math"/>
                              <a:ea typeface="Cambria Math"/>
                            </a:rPr>
                            <m:t>𝑟𝑒𝑡𝑟𝑖𝑒𝑣𝑒𝑑</m:t>
                          </m:r>
                          <m:r>
                            <a:rPr lang="en-US" sz="2000" i="1">
                              <a:latin typeface="Cambria Math"/>
                              <a:ea typeface="Cambria Math"/>
                            </a:rPr>
                            <m:t> </m:t>
                          </m:r>
                          <m:r>
                            <a:rPr lang="en-US" sz="2000" i="1">
                              <a:latin typeface="Cambria Math"/>
                              <a:ea typeface="Cambria Math"/>
                            </a:rPr>
                            <m:t>𝑑𝑜𝑐𝑢𝑚𝑒𝑛𝑡𝑠</m:t>
                          </m:r>
                          <m:r>
                            <a:rPr lang="en-US" sz="2000" i="1">
                              <a:latin typeface="Cambria Math"/>
                              <a:ea typeface="Cambria Math"/>
                            </a:rPr>
                            <m:t>}</m:t>
                          </m:r>
                        </m:num>
                        <m:den>
                          <m:r>
                            <a:rPr lang="en-US" sz="2000" i="1">
                              <a:latin typeface="Cambria Math"/>
                            </a:rPr>
                            <m:t>|{</m:t>
                          </m:r>
                          <m:r>
                            <a:rPr lang="en-US" sz="2000" i="1">
                              <a:latin typeface="Cambria Math"/>
                            </a:rPr>
                            <m:t>𝑟𝑒𝑙𝑒𝑣𝑎𝑛𝑡</m:t>
                          </m:r>
                          <m:r>
                            <a:rPr lang="en-US" sz="2000" i="1">
                              <a:latin typeface="Cambria Math"/>
                            </a:rPr>
                            <m:t> </m:t>
                          </m:r>
                          <m:r>
                            <a:rPr lang="en-US" sz="2000" i="1">
                              <a:latin typeface="Cambria Math"/>
                            </a:rPr>
                            <m:t>𝑑𝑜𝑐𝑢𝑚𝑒𝑛𝑡𝑠</m:t>
                          </m:r>
                          <m:r>
                            <a:rPr lang="en-US" sz="2000" i="1">
                              <a:latin typeface="Cambria Math"/>
                            </a:rPr>
                            <m:t>}|</m:t>
                          </m:r>
                        </m:den>
                      </m:f>
                    </m:oMath>
                  </m:oMathPara>
                </a14:m>
                <a:endParaRPr lang="en-US" sz="2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Tree>
    <p:extLst>
      <p:ext uri="{BB962C8B-B14F-4D97-AF65-F5344CB8AC3E}">
        <p14:creationId xmlns:p14="http://schemas.microsoft.com/office/powerpoint/2010/main" val="354686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a:t>
            </a:r>
            <a:endParaRPr lang="en-US" dirty="0"/>
          </a:p>
        </p:txBody>
      </p:sp>
      <p:sp>
        <p:nvSpPr>
          <p:cNvPr id="3" name="Content Placeholder 2"/>
          <p:cNvSpPr>
            <a:spLocks noGrp="1"/>
          </p:cNvSpPr>
          <p:nvPr>
            <p:ph idx="1"/>
          </p:nvPr>
        </p:nvSpPr>
        <p:spPr/>
        <p:txBody>
          <a:bodyPr/>
          <a:lstStyle/>
          <a:p>
            <a:r>
              <a:rPr lang="en-US" dirty="0" smtClean="0"/>
              <a:t>(Number of correct predictions)/(Number of total predictions)</a:t>
            </a:r>
            <a:endParaRPr lang="en-US" dirty="0"/>
          </a:p>
        </p:txBody>
      </p:sp>
    </p:spTree>
    <p:extLst>
      <p:ext uri="{BB962C8B-B14F-4D97-AF65-F5344CB8AC3E}">
        <p14:creationId xmlns:p14="http://schemas.microsoft.com/office/powerpoint/2010/main" val="24031016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score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Considers general accuracy of the model based on precision and recall</a:t>
                </a:r>
              </a:p>
              <a:p>
                <a:r>
                  <a:rPr lang="en-US" dirty="0"/>
                  <a:t>Can assign different weights to precision and recall, although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𝐹</m:t>
                        </m:r>
                      </m:e>
                      <m:sub>
                        <m:r>
                          <a:rPr lang="en-US" b="0" i="1" smtClean="0">
                            <a:latin typeface="Cambria Math"/>
                          </a:rPr>
                          <m:t>1</m:t>
                        </m:r>
                      </m:sub>
                    </m:sSub>
                  </m:oMath>
                </a14:m>
                <a:r>
                  <a:rPr lang="en-US" dirty="0"/>
                  <a:t> that assigns same weight to both metrics is most common</a:t>
                </a:r>
              </a:p>
              <a:p>
                <a:r>
                  <a:rPr lang="en-US" dirty="0"/>
                  <a:t>In terms of type I and type II errors computed as</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𝐹</m:t>
                          </m:r>
                        </m:e>
                        <m:sub>
                          <m:r>
                            <a:rPr lang="en-US" sz="2000" i="1">
                              <a:latin typeface="Cambria Math"/>
                              <a:ea typeface="Cambria Math"/>
                            </a:rPr>
                            <m:t>𝛽</m:t>
                          </m:r>
                        </m:sub>
                      </m:sSub>
                      <m:r>
                        <a:rPr lang="en-US" sz="2000" i="1">
                          <a:latin typeface="Cambria Math"/>
                        </a:rPr>
                        <m:t>=</m:t>
                      </m:r>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a:rPr lang="en-US" sz="2000" i="1">
                                  <a:latin typeface="Cambria Math"/>
                                </a:rPr>
                                <m:t>1+</m:t>
                              </m:r>
                              <m:sSup>
                                <m:sSupPr>
                                  <m:ctrlPr>
                                    <a:rPr lang="en-US" sz="2000" i="1">
                                      <a:latin typeface="Cambria Math" panose="02040503050406030204" pitchFamily="18" charset="0"/>
                                    </a:rPr>
                                  </m:ctrlPr>
                                </m:sSupPr>
                                <m:e>
                                  <m:r>
                                    <a:rPr lang="en-US" sz="2000" i="1">
                                      <a:latin typeface="Cambria Math"/>
                                      <a:ea typeface="Cambria Math"/>
                                    </a:rPr>
                                    <m:t>𝛽</m:t>
                                  </m:r>
                                </m:e>
                                <m:sup>
                                  <m:r>
                                    <a:rPr lang="en-US" sz="2000" i="1">
                                      <a:latin typeface="Cambria Math"/>
                                    </a:rPr>
                                    <m:t>2</m:t>
                                  </m:r>
                                </m:sup>
                              </m:sSup>
                            </m:e>
                          </m:d>
                          <m:r>
                            <a:rPr lang="en-US" sz="2000" i="1">
                              <a:latin typeface="Cambria Math"/>
                              <a:ea typeface="Cambria Math"/>
                            </a:rPr>
                            <m:t>∙</m:t>
                          </m:r>
                          <m:r>
                            <a:rPr lang="en-US" sz="2000" i="1">
                              <a:latin typeface="Cambria Math"/>
                              <a:ea typeface="Cambria Math"/>
                            </a:rPr>
                            <m:t>𝑡𝑟𝑢𝑒</m:t>
                          </m:r>
                          <m:r>
                            <a:rPr lang="en-US" sz="2000" i="1">
                              <a:latin typeface="Cambria Math"/>
                              <a:ea typeface="Cambria Math"/>
                            </a:rPr>
                            <m:t> </m:t>
                          </m:r>
                          <m:r>
                            <a:rPr lang="en-US" sz="2000" i="1">
                              <a:latin typeface="Cambria Math"/>
                              <a:ea typeface="Cambria Math"/>
                            </a:rPr>
                            <m:t>𝑝𝑜𝑠𝑖𝑡𝑖𝑣𝑒</m:t>
                          </m:r>
                        </m:num>
                        <m:den>
                          <m:d>
                            <m:dPr>
                              <m:ctrlPr>
                                <a:rPr lang="en-US" sz="2000" i="1">
                                  <a:latin typeface="Cambria Math" panose="02040503050406030204" pitchFamily="18" charset="0"/>
                                </a:rPr>
                              </m:ctrlPr>
                            </m:dPr>
                            <m:e>
                              <m:r>
                                <a:rPr lang="en-US" sz="2000" i="1">
                                  <a:latin typeface="Cambria Math"/>
                                </a:rPr>
                                <m:t>1+</m:t>
                              </m:r>
                              <m:sSup>
                                <m:sSupPr>
                                  <m:ctrlPr>
                                    <a:rPr lang="en-US" sz="2000" i="1">
                                      <a:latin typeface="Cambria Math" panose="02040503050406030204" pitchFamily="18" charset="0"/>
                                    </a:rPr>
                                  </m:ctrlPr>
                                </m:sSupPr>
                                <m:e>
                                  <m:r>
                                    <a:rPr lang="en-US" sz="2000" i="1">
                                      <a:latin typeface="Cambria Math"/>
                                      <a:ea typeface="Cambria Math"/>
                                    </a:rPr>
                                    <m:t>𝛽</m:t>
                                  </m:r>
                                </m:e>
                                <m:sup>
                                  <m:r>
                                    <a:rPr lang="en-US" sz="2000" i="1">
                                      <a:latin typeface="Cambria Math"/>
                                    </a:rPr>
                                    <m:t>2</m:t>
                                  </m:r>
                                </m:sup>
                              </m:sSup>
                            </m:e>
                          </m:d>
                          <m:r>
                            <a:rPr lang="en-US" sz="2000" i="1">
                              <a:latin typeface="Cambria Math"/>
                              <a:ea typeface="Cambria Math"/>
                            </a:rPr>
                            <m:t>∙</m:t>
                          </m:r>
                          <m:r>
                            <a:rPr lang="en-US" sz="2000" i="1">
                              <a:latin typeface="Cambria Math"/>
                              <a:ea typeface="Cambria Math"/>
                            </a:rPr>
                            <m:t>𝑡𝑟𝑢𝑒</m:t>
                          </m:r>
                          <m:r>
                            <a:rPr lang="en-US" sz="2000" i="1">
                              <a:latin typeface="Cambria Math"/>
                              <a:ea typeface="Cambria Math"/>
                            </a:rPr>
                            <m:t> </m:t>
                          </m:r>
                          <m:r>
                            <a:rPr lang="en-US" sz="2000" i="1">
                              <a:latin typeface="Cambria Math"/>
                              <a:ea typeface="Cambria Math"/>
                            </a:rPr>
                            <m:t>𝑝𝑜𝑠𝑖𝑡𝑖𝑣𝑒</m:t>
                          </m:r>
                          <m:r>
                            <a:rPr lang="en-US" sz="2000" i="1">
                              <a:latin typeface="Cambria Math"/>
                              <a:ea typeface="Cambria Math"/>
                            </a:rPr>
                            <m:t>+</m:t>
                          </m:r>
                          <m:sSup>
                            <m:sSupPr>
                              <m:ctrlPr>
                                <a:rPr lang="en-US" sz="2000" i="1">
                                  <a:latin typeface="Cambria Math" panose="02040503050406030204" pitchFamily="18" charset="0"/>
                                  <a:ea typeface="Cambria Math"/>
                                </a:rPr>
                              </m:ctrlPr>
                            </m:sSupPr>
                            <m:e>
                              <m:r>
                                <a:rPr lang="en-US" sz="2000" i="1">
                                  <a:latin typeface="Cambria Math"/>
                                  <a:ea typeface="Cambria Math"/>
                                </a:rPr>
                                <m:t>𝛽</m:t>
                              </m:r>
                            </m:e>
                            <m:sup>
                              <m:r>
                                <a:rPr lang="en-US" sz="2000" i="1">
                                  <a:latin typeface="Cambria Math"/>
                                  <a:ea typeface="Cambria Math"/>
                                </a:rPr>
                                <m:t>2</m:t>
                              </m:r>
                            </m:sup>
                          </m:sSup>
                          <m:r>
                            <a:rPr lang="en-US" sz="2000" i="1">
                              <a:latin typeface="Cambria Math"/>
                              <a:ea typeface="Cambria Math"/>
                            </a:rPr>
                            <m:t>∙</m:t>
                          </m:r>
                          <m:r>
                            <a:rPr lang="en-US" sz="2000" i="1">
                              <a:latin typeface="Cambria Math"/>
                              <a:ea typeface="Cambria Math"/>
                            </a:rPr>
                            <m:t>𝑓𝑎𝑙𝑠𝑒</m:t>
                          </m:r>
                          <m:r>
                            <a:rPr lang="en-US" sz="2000" i="1">
                              <a:latin typeface="Cambria Math"/>
                              <a:ea typeface="Cambria Math"/>
                            </a:rPr>
                            <m:t> </m:t>
                          </m:r>
                          <m:r>
                            <a:rPr lang="en-US" sz="2000" i="1">
                              <a:latin typeface="Cambria Math"/>
                              <a:ea typeface="Cambria Math"/>
                            </a:rPr>
                            <m:t>𝑛𝑒𝑔𝑎𝑡𝑖𝑣𝑒</m:t>
                          </m:r>
                          <m:r>
                            <a:rPr lang="en-US" sz="2000" i="1">
                              <a:latin typeface="Cambria Math"/>
                              <a:ea typeface="Cambria Math"/>
                            </a:rPr>
                            <m:t>+</m:t>
                          </m:r>
                          <m:r>
                            <a:rPr lang="en-US" sz="2000" i="1">
                              <a:latin typeface="Cambria Math"/>
                              <a:ea typeface="Cambria Math"/>
                            </a:rPr>
                            <m:t>𝑓𝑎𝑙𝑠𝑒</m:t>
                          </m:r>
                          <m:r>
                            <a:rPr lang="en-US" sz="2000" i="1">
                              <a:latin typeface="Cambria Math"/>
                              <a:ea typeface="Cambria Math"/>
                            </a:rPr>
                            <m:t> </m:t>
                          </m:r>
                          <m:r>
                            <a:rPr lang="en-US" sz="2000" i="1">
                              <a:latin typeface="Cambria Math"/>
                              <a:ea typeface="Cambria Math"/>
                            </a:rPr>
                            <m:t>𝑝𝑜𝑠𝑖𝑡𝑖𝑣𝑒</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815"/>
                </a:stretch>
              </a:blipFill>
            </p:spPr>
            <p:txBody>
              <a:bodyPr/>
              <a:lstStyle/>
              <a:p>
                <a:r>
                  <a:rPr lang="en-US">
                    <a:noFill/>
                  </a:rPr>
                  <a:t> </a:t>
                </a:r>
              </a:p>
            </p:txBody>
          </p:sp>
        </mc:Fallback>
      </mc:AlternateContent>
    </p:spTree>
    <p:extLst>
      <p:ext uri="{BB962C8B-B14F-4D97-AF65-F5344CB8AC3E}">
        <p14:creationId xmlns:p14="http://schemas.microsoft.com/office/powerpoint/2010/main" val="32923229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t>Results: Model Performance</a:t>
            </a:r>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973" y="1153391"/>
            <a:ext cx="11291455" cy="4779818"/>
          </a:xfrm>
        </p:spPr>
      </p:pic>
      <p:sp>
        <p:nvSpPr>
          <p:cNvPr id="3" name="TextBox 2"/>
          <p:cNvSpPr txBox="1"/>
          <p:nvPr/>
        </p:nvSpPr>
        <p:spPr>
          <a:xfrm>
            <a:off x="1371600" y="6248400"/>
            <a:ext cx="6477000" cy="369332"/>
          </a:xfrm>
          <a:prstGeom prst="rect">
            <a:avLst/>
          </a:prstGeom>
          <a:noFill/>
        </p:spPr>
        <p:txBody>
          <a:bodyPr wrap="square" rtlCol="0">
            <a:spAutoFit/>
          </a:bodyPr>
          <a:lstStyle/>
          <a:p>
            <a:r>
              <a:rPr lang="en-US" dirty="0" smtClean="0"/>
              <a:t>Source: </a:t>
            </a:r>
            <a:r>
              <a:rPr lang="en-US" dirty="0" err="1" smtClean="0"/>
              <a:t>Cuffe</a:t>
            </a:r>
            <a:r>
              <a:rPr lang="en-US" dirty="0" smtClean="0"/>
              <a:t> et al. US Census Bureau</a:t>
            </a:r>
            <a:endParaRPr lang="en-US" dirty="0"/>
          </a:p>
        </p:txBody>
      </p:sp>
    </p:spTree>
    <p:extLst>
      <p:ext uri="{BB962C8B-B14F-4D97-AF65-F5344CB8AC3E}">
        <p14:creationId xmlns:p14="http://schemas.microsoft.com/office/powerpoint/2010/main" val="11939865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6"/>
            <a:ext cx="10972800" cy="1143000"/>
          </a:xfrm>
        </p:spPr>
        <p:txBody>
          <a:bodyPr/>
          <a:lstStyle/>
          <a:p>
            <a:r>
              <a:rPr lang="en-US" dirty="0" smtClean="0"/>
              <a:t>Results: Comparing to </a:t>
            </a:r>
            <a:r>
              <a:rPr lang="en-US" dirty="0" err="1" smtClean="0"/>
              <a:t>Autocoder</a:t>
            </a:r>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838200"/>
            <a:ext cx="12420600" cy="5370810"/>
          </a:xfrm>
        </p:spPr>
      </p:pic>
      <p:sp>
        <p:nvSpPr>
          <p:cNvPr id="5" name="TextBox 4"/>
          <p:cNvSpPr txBox="1"/>
          <p:nvPr/>
        </p:nvSpPr>
        <p:spPr>
          <a:xfrm>
            <a:off x="1371600" y="6248400"/>
            <a:ext cx="6477000" cy="369332"/>
          </a:xfrm>
          <a:prstGeom prst="rect">
            <a:avLst/>
          </a:prstGeom>
          <a:noFill/>
        </p:spPr>
        <p:txBody>
          <a:bodyPr wrap="square" rtlCol="0">
            <a:spAutoFit/>
          </a:bodyPr>
          <a:lstStyle/>
          <a:p>
            <a:r>
              <a:rPr lang="en-US" dirty="0" smtClean="0"/>
              <a:t>Source: </a:t>
            </a:r>
            <a:r>
              <a:rPr lang="en-US" dirty="0" err="1" smtClean="0"/>
              <a:t>Cuffe</a:t>
            </a:r>
            <a:r>
              <a:rPr lang="en-US" dirty="0" smtClean="0"/>
              <a:t> et al. US Census Bureau</a:t>
            </a:r>
            <a:endParaRPr lang="en-US" dirty="0"/>
          </a:p>
        </p:txBody>
      </p:sp>
    </p:spTree>
    <p:extLst>
      <p:ext uri="{BB962C8B-B14F-4D97-AF65-F5344CB8AC3E}">
        <p14:creationId xmlns:p14="http://schemas.microsoft.com/office/powerpoint/2010/main" val="20177082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886"/>
            <a:ext cx="10972800" cy="1143000"/>
          </a:xfrm>
        </p:spPr>
        <p:txBody>
          <a:bodyPr/>
          <a:lstStyle/>
          <a:p>
            <a:r>
              <a:rPr lang="en-US" dirty="0" smtClean="0"/>
              <a:t>Results: Impact of Textual Information</a:t>
            </a:r>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38200"/>
            <a:ext cx="12344400" cy="5289598"/>
          </a:xfrm>
        </p:spPr>
      </p:pic>
      <p:sp>
        <p:nvSpPr>
          <p:cNvPr id="5" name="TextBox 4"/>
          <p:cNvSpPr txBox="1"/>
          <p:nvPr/>
        </p:nvSpPr>
        <p:spPr>
          <a:xfrm>
            <a:off x="1371600" y="6248400"/>
            <a:ext cx="6477000" cy="369332"/>
          </a:xfrm>
          <a:prstGeom prst="rect">
            <a:avLst/>
          </a:prstGeom>
          <a:noFill/>
        </p:spPr>
        <p:txBody>
          <a:bodyPr wrap="square" rtlCol="0">
            <a:spAutoFit/>
          </a:bodyPr>
          <a:lstStyle/>
          <a:p>
            <a:r>
              <a:rPr lang="en-US" dirty="0" smtClean="0"/>
              <a:t>Source: </a:t>
            </a:r>
            <a:r>
              <a:rPr lang="en-US" dirty="0" err="1" smtClean="0"/>
              <a:t>Cuffe</a:t>
            </a:r>
            <a:r>
              <a:rPr lang="en-US" dirty="0" smtClean="0"/>
              <a:t> et al. US Census Bureau</a:t>
            </a:r>
            <a:endParaRPr lang="en-US" dirty="0"/>
          </a:p>
        </p:txBody>
      </p:sp>
    </p:spTree>
    <p:extLst>
      <p:ext uri="{BB962C8B-B14F-4D97-AF65-F5344CB8AC3E}">
        <p14:creationId xmlns:p14="http://schemas.microsoft.com/office/powerpoint/2010/main" val="26808426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a:t>
            </a:r>
            <a:endParaRPr lang="en-US" dirty="0"/>
          </a:p>
        </p:txBody>
      </p:sp>
      <p:sp>
        <p:nvSpPr>
          <p:cNvPr id="3" name="Content Placeholder 2"/>
          <p:cNvSpPr>
            <a:spLocks noGrp="1"/>
          </p:cNvSpPr>
          <p:nvPr>
            <p:ph idx="1"/>
          </p:nvPr>
        </p:nvSpPr>
        <p:spPr/>
        <p:txBody>
          <a:bodyPr>
            <a:normAutofit/>
          </a:bodyPr>
          <a:lstStyle/>
          <a:p>
            <a:r>
              <a:rPr lang="en-US" dirty="0" smtClean="0"/>
              <a:t>Survivorship bias:</a:t>
            </a:r>
          </a:p>
          <a:p>
            <a:pPr lvl="1"/>
            <a:r>
              <a:rPr lang="en-US" dirty="0" smtClean="0"/>
              <a:t>Lower than expected match rate.</a:t>
            </a:r>
          </a:p>
          <a:p>
            <a:pPr lvl="1"/>
            <a:r>
              <a:rPr lang="en-US" dirty="0" smtClean="0"/>
              <a:t>About 30% of all restaurants fail within a year.</a:t>
            </a:r>
          </a:p>
          <a:p>
            <a:r>
              <a:rPr lang="en-US" dirty="0" smtClean="0"/>
              <a:t>Changes over time</a:t>
            </a:r>
          </a:p>
          <a:p>
            <a:pPr lvl="1"/>
            <a:r>
              <a:rPr lang="en-US" dirty="0" smtClean="0"/>
              <a:t>Business can change NAICS codes over time.  </a:t>
            </a:r>
          </a:p>
          <a:p>
            <a:pPr lvl="1"/>
            <a:r>
              <a:rPr lang="en-US" dirty="0" smtClean="0"/>
              <a:t>Websites more immediate source of information.</a:t>
            </a:r>
          </a:p>
          <a:p>
            <a:r>
              <a:rPr lang="en-US" dirty="0" smtClean="0"/>
              <a:t>Cleaning of Website text.</a:t>
            </a:r>
          </a:p>
          <a:p>
            <a:pPr lvl="1"/>
            <a:r>
              <a:rPr lang="en-US" dirty="0" smtClean="0"/>
              <a:t>Better parsing and understanding of errors on NLP models.</a:t>
            </a: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3AE04C5-3085-4F64-BC65-54FE2DBF6EB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20689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marL="514350" indent="-514350">
              <a:buAutoNum type="arabicPeriod"/>
            </a:pPr>
            <a:r>
              <a:rPr lang="en-US" dirty="0"/>
              <a:t>Motivation</a:t>
            </a:r>
          </a:p>
          <a:p>
            <a:pPr marL="514350" indent="-514350">
              <a:buAutoNum type="arabicPeriod"/>
            </a:pPr>
            <a:r>
              <a:rPr lang="en-US" dirty="0"/>
              <a:t>Definitions</a:t>
            </a:r>
          </a:p>
          <a:p>
            <a:pPr marL="514350" indent="-514350">
              <a:buAutoNum type="arabicPeriod"/>
            </a:pPr>
            <a:r>
              <a:rPr lang="en-US" dirty="0"/>
              <a:t>Processing text data</a:t>
            </a:r>
          </a:p>
          <a:p>
            <a:pPr marL="514350" indent="-514350">
              <a:buAutoNum type="arabicPeriod"/>
            </a:pPr>
            <a:r>
              <a:rPr lang="en-US" dirty="0"/>
              <a:t>Methods</a:t>
            </a:r>
          </a:p>
          <a:p>
            <a:pPr marL="514350" indent="-514350">
              <a:buAutoNum type="arabicPeriod"/>
            </a:pPr>
            <a:r>
              <a:rPr lang="en-US" dirty="0"/>
              <a:t>Evaluation</a:t>
            </a:r>
          </a:p>
          <a:p>
            <a:pPr marL="514350" indent="-514350">
              <a:buAutoNum type="arabicPeriod"/>
            </a:pPr>
            <a:r>
              <a:rPr lang="en-US" dirty="0">
                <a:solidFill>
                  <a:srgbClr val="FF0000"/>
                </a:solidFill>
              </a:rPr>
              <a:t>Approaches and Applications</a:t>
            </a:r>
          </a:p>
          <a:p>
            <a:pPr marL="0" indent="0">
              <a:buNone/>
            </a:pPr>
            <a:endParaRPr lang="en-US" dirty="0"/>
          </a:p>
          <a:p>
            <a:pPr marL="514350" indent="-514350">
              <a:buAutoNum type="arabicPeriod"/>
            </a:pPr>
            <a:endParaRPr lang="en-US" dirty="0"/>
          </a:p>
        </p:txBody>
      </p:sp>
    </p:spTree>
    <p:extLst>
      <p:ext uri="{BB962C8B-B14F-4D97-AF65-F5344CB8AC3E}">
        <p14:creationId xmlns:p14="http://schemas.microsoft.com/office/powerpoint/2010/main" val="25133199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p:txBody>
          <a:bodyPr>
            <a:normAutofit/>
          </a:bodyPr>
          <a:lstStyle/>
          <a:p>
            <a:r>
              <a:rPr lang="en-US" dirty="0"/>
              <a:t>Text is a useful resource to answer policy and research questions</a:t>
            </a:r>
          </a:p>
          <a:p>
            <a:r>
              <a:rPr lang="en-US" dirty="0"/>
              <a:t>Text data is very diverse and requires substantial processing</a:t>
            </a:r>
          </a:p>
          <a:p>
            <a:r>
              <a:rPr lang="en-US" dirty="0"/>
              <a:t>Data cleaning and processing are critical to success</a:t>
            </a:r>
          </a:p>
          <a:p>
            <a:r>
              <a:rPr lang="en-US" dirty="0"/>
              <a:t>The choice of the right method depends on the question and application</a:t>
            </a:r>
          </a:p>
          <a:p>
            <a:r>
              <a:rPr lang="en-US" dirty="0"/>
              <a:t>Evaluation is key to robust and valid results</a:t>
            </a:r>
          </a:p>
        </p:txBody>
      </p:sp>
    </p:spTree>
    <p:extLst>
      <p:ext uri="{BB962C8B-B14F-4D97-AF65-F5344CB8AC3E}">
        <p14:creationId xmlns:p14="http://schemas.microsoft.com/office/powerpoint/2010/main" val="2314277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 – You Know How to Do This!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Statistical </a:t>
            </a:r>
            <a:r>
              <a:rPr lang="en-US" dirty="0"/>
              <a:t>methods used to analyze text are closely related to those used to analyze high-dimensional data in other domains, such as machine learning and </a:t>
            </a:r>
            <a:r>
              <a:rPr lang="en-US" dirty="0" err="1"/>
              <a:t>computa-tional</a:t>
            </a:r>
            <a:r>
              <a:rPr lang="en-US" dirty="0"/>
              <a:t> biology. </a:t>
            </a:r>
            <a:endParaRPr lang="en-US" dirty="0" smtClean="0"/>
          </a:p>
          <a:p>
            <a:pPr marL="0" indent="0">
              <a:buNone/>
            </a:pPr>
            <a:r>
              <a:rPr lang="en-US" dirty="0" smtClean="0"/>
              <a:t>Some </a:t>
            </a:r>
            <a:r>
              <a:rPr lang="en-US" dirty="0"/>
              <a:t>methods, such as lasso and other penalized regressions, are applied to text more or less exactly as they are in other settings</a:t>
            </a:r>
            <a:r>
              <a:rPr lang="en-US" dirty="0" smtClean="0"/>
              <a:t>.</a:t>
            </a:r>
          </a:p>
          <a:p>
            <a:pPr marL="0" indent="0">
              <a:buNone/>
            </a:pPr>
            <a:r>
              <a:rPr lang="en-US" dirty="0" smtClean="0"/>
              <a:t> </a:t>
            </a:r>
            <a:r>
              <a:rPr lang="en-US" dirty="0"/>
              <a:t>Other methods, such as topic models and </a:t>
            </a:r>
            <a:r>
              <a:rPr lang="en-US" dirty="0" smtClean="0"/>
              <a:t>multinomial </a:t>
            </a:r>
            <a:r>
              <a:rPr lang="en-US" dirty="0"/>
              <a:t>inverse regression, are close cousins of more general methods adapted to the specific structure of text data.</a:t>
            </a:r>
          </a:p>
        </p:txBody>
      </p:sp>
    </p:spTree>
    <p:extLst>
      <p:ext uri="{BB962C8B-B14F-4D97-AF65-F5344CB8AC3E}">
        <p14:creationId xmlns:p14="http://schemas.microsoft.com/office/powerpoint/2010/main" val="26222701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p:cNvSpPr>
            <a:spLocks noGrp="1"/>
          </p:cNvSpPr>
          <p:nvPr>
            <p:ph type="title"/>
          </p:nvPr>
        </p:nvSpPr>
        <p:spPr>
          <a:xfrm>
            <a:off x="1524000" y="0"/>
            <a:ext cx="9144000" cy="914400"/>
          </a:xfrm>
        </p:spPr>
        <p:txBody>
          <a:bodyPr>
            <a:noAutofit/>
          </a:bodyPr>
          <a:lstStyle/>
          <a:p>
            <a:r>
              <a:rPr lang="en-US" dirty="0" smtClean="0"/>
              <a:t>What </a:t>
            </a:r>
            <a:r>
              <a:rPr lang="en-US" dirty="0"/>
              <a:t>can text mining do?</a:t>
            </a:r>
          </a:p>
        </p:txBody>
      </p:sp>
      <p:graphicFrame>
        <p:nvGraphicFramePr>
          <p:cNvPr id="8" name="Content Placeholder 7"/>
          <p:cNvGraphicFramePr>
            <a:graphicFrameLocks noGrp="1"/>
          </p:cNvGraphicFramePr>
          <p:nvPr>
            <p:ph idx="1"/>
            <p:extLst/>
          </p:nvPr>
        </p:nvGraphicFramePr>
        <p:xfrm>
          <a:off x="1524000" y="879311"/>
          <a:ext cx="9129714" cy="5604762"/>
        </p:xfrm>
        <a:graphic>
          <a:graphicData uri="http://schemas.openxmlformats.org/drawingml/2006/table">
            <a:tbl>
              <a:tblPr firstRow="1" bandRow="1">
                <a:tableStyleId>{21E4AEA4-8DFA-4A89-87EB-49C32662AFE0}</a:tableStyleId>
              </a:tblPr>
              <a:tblGrid>
                <a:gridCol w="1810727">
                  <a:extLst>
                    <a:ext uri="{9D8B030D-6E8A-4147-A177-3AD203B41FA5}">
                      <a16:colId xmlns:a16="http://schemas.microsoft.com/office/drawing/2014/main" val="20000"/>
                    </a:ext>
                  </a:extLst>
                </a:gridCol>
                <a:gridCol w="6132123">
                  <a:extLst>
                    <a:ext uri="{9D8B030D-6E8A-4147-A177-3AD203B41FA5}">
                      <a16:colId xmlns:a16="http://schemas.microsoft.com/office/drawing/2014/main" val="20001"/>
                    </a:ext>
                  </a:extLst>
                </a:gridCol>
                <a:gridCol w="1186864">
                  <a:extLst>
                    <a:ext uri="{9D8B030D-6E8A-4147-A177-3AD203B41FA5}">
                      <a16:colId xmlns:a16="http://schemas.microsoft.com/office/drawing/2014/main" val="20002"/>
                    </a:ext>
                  </a:extLst>
                </a:gridCol>
              </a:tblGrid>
              <a:tr h="479706">
                <a:tc>
                  <a:txBody>
                    <a:bodyPr/>
                    <a:lstStyle/>
                    <a:p>
                      <a:pPr algn="ctr"/>
                      <a:r>
                        <a:rPr lang="en-US" sz="1400" dirty="0"/>
                        <a:t>Capability</a:t>
                      </a:r>
                    </a:p>
                  </a:txBody>
                  <a:tcPr anchor="ctr"/>
                </a:tc>
                <a:tc>
                  <a:txBody>
                    <a:bodyPr/>
                    <a:lstStyle/>
                    <a:p>
                      <a:pPr algn="ctr"/>
                      <a:r>
                        <a:rPr lang="en-US" sz="1400" dirty="0"/>
                        <a:t>Description</a:t>
                      </a:r>
                    </a:p>
                  </a:txBody>
                  <a:tcPr anchor="ctr"/>
                </a:tc>
                <a:tc>
                  <a:txBody>
                    <a:bodyPr/>
                    <a:lstStyle/>
                    <a:p>
                      <a:pPr algn="ctr"/>
                      <a:r>
                        <a:rPr lang="en-US" sz="1400" dirty="0"/>
                        <a:t>Maturity</a:t>
                      </a:r>
                    </a:p>
                  </a:txBody>
                  <a:tcPr anchor="ctr"/>
                </a:tc>
                <a:extLst>
                  <a:ext uri="{0D108BD9-81ED-4DB2-BD59-A6C34878D82A}">
                    <a16:rowId xmlns:a16="http://schemas.microsoft.com/office/drawing/2014/main" val="10000"/>
                  </a:ext>
                </a:extLst>
              </a:tr>
              <a:tr h="592577">
                <a:tc>
                  <a:txBody>
                    <a:bodyPr/>
                    <a:lstStyle/>
                    <a:p>
                      <a:pPr algn="ctr"/>
                      <a:r>
                        <a:rPr lang="en-US" sz="1200" dirty="0"/>
                        <a:t>Classification</a:t>
                      </a:r>
                      <a:endParaRPr lang="en-US" sz="1200" b="1" dirty="0"/>
                    </a:p>
                  </a:txBody>
                  <a:tcPr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Classification of a document  into one or more previously defined content categories. (e.g. Classify incoming emails as personal, business, news article, etc.)</a:t>
                      </a:r>
                      <a:endParaRPr kumimoji="0" lang="en-US" sz="1200" b="0" i="0" u="none" strike="noStrike" cap="none" normalizeH="0" baseline="0" dirty="0">
                        <a:ln>
                          <a:noFill/>
                        </a:ln>
                        <a:solidFill>
                          <a:schemeClr val="tx1"/>
                        </a:solidFill>
                        <a:effectLst/>
                        <a:latin typeface="Arial" charset="0"/>
                      </a:endParaRPr>
                    </a:p>
                  </a:txBody>
                  <a:tcPr anchor="c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High</a:t>
                      </a:r>
                    </a:p>
                  </a:txBody>
                  <a:tcPr anchor="ctr">
                    <a:solidFill>
                      <a:schemeClr val="accent3">
                        <a:lumMod val="40000"/>
                        <a:lumOff val="60000"/>
                      </a:schemeClr>
                    </a:solidFill>
                  </a:tcPr>
                </a:tc>
                <a:extLst>
                  <a:ext uri="{0D108BD9-81ED-4DB2-BD59-A6C34878D82A}">
                    <a16:rowId xmlns:a16="http://schemas.microsoft.com/office/drawing/2014/main" val="10001"/>
                  </a:ext>
                </a:extLst>
              </a:tr>
              <a:tr h="550250">
                <a:tc>
                  <a:txBody>
                    <a:bodyPr/>
                    <a:lstStyle/>
                    <a:p>
                      <a:pPr algn="ctr"/>
                      <a:r>
                        <a:rPr lang="en-US" sz="1200" dirty="0"/>
                        <a:t>Word Clustering / Synonyms</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Finding groups of words that are similar to each other. Depending on the strictness of the definition of similarity, similar words can be synonyms (IBM, Deep Blue) or companies in similar industry (Oracle, Teradata)</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Low</a:t>
                      </a:r>
                    </a:p>
                  </a:txBody>
                  <a:tcPr anchor="ctr">
                    <a:solidFill>
                      <a:schemeClr val="bg2">
                        <a:lumMod val="90000"/>
                      </a:schemeClr>
                    </a:solidFill>
                  </a:tcPr>
                </a:tc>
                <a:extLst>
                  <a:ext uri="{0D108BD9-81ED-4DB2-BD59-A6C34878D82A}">
                    <a16:rowId xmlns:a16="http://schemas.microsoft.com/office/drawing/2014/main" val="10002"/>
                  </a:ext>
                </a:extLst>
              </a:tr>
              <a:tr h="592577">
                <a:tc>
                  <a:txBody>
                    <a:bodyPr/>
                    <a:lstStyle/>
                    <a:p>
                      <a:pPr algn="ctr"/>
                      <a:r>
                        <a:rPr lang="en-US" sz="1200" kern="1200" dirty="0">
                          <a:solidFill>
                            <a:schemeClr val="dk1"/>
                          </a:solidFill>
                          <a:latin typeface="+mn-lt"/>
                          <a:ea typeface="+mn-ea"/>
                          <a:cs typeface="+mn-cs"/>
                        </a:rPr>
                        <a:t>Topic Detection / Clustering</a:t>
                      </a:r>
                    </a:p>
                  </a:txBody>
                  <a:tcPr anchor="ctr">
                    <a:solidFill>
                      <a:schemeClr val="accent3">
                        <a:lumMod val="40000"/>
                        <a:lumOff val="6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Finding emerging or existing topics in large amounts of text data. Clustering news articles can help detect emerging topics. </a:t>
                      </a:r>
                    </a:p>
                  </a:txBody>
                  <a:tcPr anchor="ctr">
                    <a:solidFill>
                      <a:schemeClr val="accent3">
                        <a:lumMod val="40000"/>
                        <a:lumOff val="60000"/>
                      </a:schemeClr>
                    </a:solidFill>
                  </a:tcPr>
                </a:tc>
                <a:tc>
                  <a:txBody>
                    <a:bodyPr/>
                    <a:lstStyle/>
                    <a:p>
                      <a:r>
                        <a:rPr lang="en-US" sz="1200" b="0" i="0" dirty="0">
                          <a:latin typeface="+mn-lt"/>
                        </a:rPr>
                        <a:t>High</a:t>
                      </a:r>
                    </a:p>
                  </a:txBody>
                  <a:tcPr anchor="ctr">
                    <a:solidFill>
                      <a:schemeClr val="accent3">
                        <a:lumMod val="40000"/>
                        <a:lumOff val="60000"/>
                      </a:schemeClr>
                    </a:solidFill>
                  </a:tcPr>
                </a:tc>
                <a:extLst>
                  <a:ext uri="{0D108BD9-81ED-4DB2-BD59-A6C34878D82A}">
                    <a16:rowId xmlns:a16="http://schemas.microsoft.com/office/drawing/2014/main" val="10003"/>
                  </a:ext>
                </a:extLst>
              </a:tr>
              <a:tr h="552631">
                <a:tc>
                  <a:txBody>
                    <a:bodyPr/>
                    <a:lstStyle/>
                    <a:p>
                      <a:pPr algn="ctr"/>
                      <a:r>
                        <a:rPr lang="en-US" sz="1200" kern="1200" dirty="0">
                          <a:solidFill>
                            <a:schemeClr val="dk1"/>
                          </a:solidFill>
                          <a:latin typeface="+mn-lt"/>
                          <a:ea typeface="+mn-ea"/>
                          <a:cs typeface="+mn-cs"/>
                        </a:rPr>
                        <a:t>Opinion &amp;</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Sentiment Analysis</a:t>
                      </a:r>
                    </a:p>
                  </a:txBody>
                  <a:tcPr anchor="ctr">
                    <a:solidFill>
                      <a:schemeClr val="accent3">
                        <a:lumMod val="40000"/>
                        <a:lumOff val="6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Detection of sentiment and opinions in different levels of granularity (word, sentence, message).</a:t>
                      </a:r>
                    </a:p>
                  </a:txBody>
                  <a:tcPr anchor="ctr">
                    <a:solidFill>
                      <a:schemeClr val="accent3">
                        <a:lumMod val="40000"/>
                        <a:lumOff val="60000"/>
                      </a:schemeClr>
                    </a:solidFill>
                  </a:tcPr>
                </a:tc>
                <a:tc>
                  <a:txBody>
                    <a:bodyPr/>
                    <a:lstStyle/>
                    <a:p>
                      <a:r>
                        <a:rPr lang="en-US" sz="1200" b="0" i="0" dirty="0">
                          <a:latin typeface="+mn-lt"/>
                        </a:rPr>
                        <a:t>Medium</a:t>
                      </a:r>
                    </a:p>
                  </a:txBody>
                  <a:tcPr anchor="ctr">
                    <a:solidFill>
                      <a:schemeClr val="accent3">
                        <a:lumMod val="40000"/>
                        <a:lumOff val="60000"/>
                      </a:schemeClr>
                    </a:solidFill>
                  </a:tcPr>
                </a:tc>
                <a:extLst>
                  <a:ext uri="{0D108BD9-81ED-4DB2-BD59-A6C34878D82A}">
                    <a16:rowId xmlns:a16="http://schemas.microsoft.com/office/drawing/2014/main" val="10004"/>
                  </a:ext>
                </a:extLst>
              </a:tr>
              <a:tr h="592577">
                <a:tc>
                  <a:txBody>
                    <a:bodyPr/>
                    <a:lstStyle/>
                    <a:p>
                      <a:pPr algn="ctr"/>
                      <a:r>
                        <a:rPr lang="en-US" sz="1200" kern="1200" dirty="0">
                          <a:solidFill>
                            <a:schemeClr val="dk1"/>
                          </a:solidFill>
                          <a:latin typeface="+mn-lt"/>
                          <a:ea typeface="+mn-ea"/>
                          <a:cs typeface="+mn-cs"/>
                        </a:rPr>
                        <a:t>Named Entity Extraction (People,</a:t>
                      </a:r>
                      <a:r>
                        <a:rPr lang="en-US" sz="1200" kern="1200" baseline="0" dirty="0">
                          <a:solidFill>
                            <a:schemeClr val="dk1"/>
                          </a:solidFill>
                          <a:latin typeface="+mn-lt"/>
                          <a:ea typeface="+mn-ea"/>
                          <a:cs typeface="+mn-cs"/>
                        </a:rPr>
                        <a:t> Locations, Organizations)</a:t>
                      </a:r>
                    </a:p>
                  </a:txBody>
                  <a:tcPr anchor="ctr">
                    <a:solidFill>
                      <a:schemeClr val="bg2">
                        <a:lumMod val="9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Recognition, tagging, and extraction of named entities of type Person, Location, and Organization. Typically limited to proper nouns and not much customization  possible.</a:t>
                      </a:r>
                    </a:p>
                  </a:txBody>
                  <a:tcPr anchor="ctr">
                    <a:solidFill>
                      <a:schemeClr val="bg2">
                        <a:lumMod val="90000"/>
                      </a:schemeClr>
                    </a:solidFill>
                  </a:tcPr>
                </a:tc>
                <a:tc>
                  <a:txBody>
                    <a:bodyPr/>
                    <a:lstStyle/>
                    <a:p>
                      <a:r>
                        <a:rPr lang="en-US" sz="1200" b="0" i="0" dirty="0">
                          <a:latin typeface="+mn-lt"/>
                        </a:rPr>
                        <a:t>High</a:t>
                      </a:r>
                    </a:p>
                  </a:txBody>
                  <a:tcPr anchor="ctr">
                    <a:solidFill>
                      <a:schemeClr val="bg2">
                        <a:lumMod val="90000"/>
                      </a:schemeClr>
                    </a:solidFill>
                  </a:tcPr>
                </a:tc>
                <a:extLst>
                  <a:ext uri="{0D108BD9-81ED-4DB2-BD59-A6C34878D82A}">
                    <a16:rowId xmlns:a16="http://schemas.microsoft.com/office/drawing/2014/main" val="10005"/>
                  </a:ext>
                </a:extLst>
              </a:tr>
              <a:tr h="592577">
                <a:tc>
                  <a:txBody>
                    <a:bodyPr/>
                    <a:lstStyle/>
                    <a:p>
                      <a:pPr algn="ctr"/>
                      <a:r>
                        <a:rPr lang="en-US" sz="1200" kern="1200" dirty="0">
                          <a:solidFill>
                            <a:schemeClr val="dk1"/>
                          </a:solidFill>
                          <a:latin typeface="+mn-lt"/>
                          <a:ea typeface="+mn-ea"/>
                          <a:cs typeface="+mn-cs"/>
                        </a:rPr>
                        <a:t>General Extraction</a:t>
                      </a:r>
                    </a:p>
                    <a:p>
                      <a:pPr algn="ctr"/>
                      <a:r>
                        <a:rPr lang="en-US" sz="1200" kern="1200" dirty="0">
                          <a:solidFill>
                            <a:schemeClr val="dk1"/>
                          </a:solidFill>
                          <a:latin typeface="+mn-lt"/>
                          <a:ea typeface="+mn-ea"/>
                          <a:cs typeface="+mn-cs"/>
                        </a:rPr>
                        <a:t>(</a:t>
                      </a:r>
                      <a:r>
                        <a:rPr kumimoji="0" lang="en-US" sz="1200" b="0" i="0" u="none" strike="noStrike" kern="1200" cap="none" normalizeH="0" baseline="0" dirty="0">
                          <a:ln>
                            <a:noFill/>
                          </a:ln>
                          <a:solidFill>
                            <a:schemeClr val="tx1"/>
                          </a:solidFill>
                          <a:effectLst/>
                          <a:latin typeface="+mn-lt"/>
                          <a:ea typeface="+mn-ea"/>
                          <a:cs typeface="+mn-cs"/>
                        </a:rPr>
                        <a:t>Entities</a:t>
                      </a:r>
                      <a:r>
                        <a:rPr lang="en-US" sz="1200" kern="1200" dirty="0">
                          <a:solidFill>
                            <a:schemeClr val="dk1"/>
                          </a:solidFill>
                          <a:latin typeface="+mn-lt"/>
                          <a:ea typeface="+mn-ea"/>
                          <a:cs typeface="+mn-cs"/>
                        </a:rPr>
                        <a:t>,</a:t>
                      </a:r>
                      <a:r>
                        <a:rPr lang="en-US" sz="1200" kern="1200" baseline="0" dirty="0">
                          <a:solidFill>
                            <a:schemeClr val="dk1"/>
                          </a:solidFill>
                          <a:latin typeface="+mn-lt"/>
                          <a:ea typeface="+mn-ea"/>
                          <a:cs typeface="+mn-cs"/>
                        </a:rPr>
                        <a:t> Events, Facts, Relationships)</a:t>
                      </a:r>
                      <a:endParaRPr lang="en-US" sz="1200" kern="1200" dirty="0">
                        <a:solidFill>
                          <a:schemeClr val="dk1"/>
                        </a:solidFill>
                        <a:latin typeface="+mn-lt"/>
                        <a:ea typeface="+mn-ea"/>
                        <a:cs typeface="+mn-cs"/>
                      </a:endParaRPr>
                    </a:p>
                  </a:txBody>
                  <a:tcPr anchor="ctr">
                    <a:solidFill>
                      <a:schemeClr val="accent3">
                        <a:lumMod val="20000"/>
                        <a:lumOff val="80000"/>
                      </a:schemeClr>
                    </a:solidFill>
                  </a:tcPr>
                </a:tc>
                <a:tc>
                  <a:txBody>
                    <a:bodyPr/>
                    <a:lstStyle/>
                    <a:p>
                      <a:r>
                        <a:rPr kumimoji="0" lang="en-US" sz="1200" u="none" strike="noStrike" kern="1200" cap="none" normalizeH="0" baseline="0" dirty="0">
                          <a:ln>
                            <a:noFill/>
                          </a:ln>
                          <a:solidFill>
                            <a:schemeClr val="dk1"/>
                          </a:solidFill>
                          <a:effectLst/>
                          <a:latin typeface="+mn-lt"/>
                          <a:ea typeface="+mn-ea"/>
                          <a:cs typeface="+mn-cs"/>
                        </a:rPr>
                        <a:t>Recognition, tagging, and extraction of specified classes of words /phrases  as an entity (client, competitor, company), event (acquisition), relationship (John King works for MSFT)</a:t>
                      </a:r>
                    </a:p>
                  </a:txBody>
                  <a:tcPr anchor="ctr">
                    <a:solidFill>
                      <a:schemeClr val="accent3">
                        <a:lumMod val="20000"/>
                        <a:lumOff val="80000"/>
                      </a:schemeClr>
                    </a:solidFill>
                  </a:tcPr>
                </a:tc>
                <a:tc>
                  <a:txBody>
                    <a:bodyPr/>
                    <a:lstStyle/>
                    <a:p>
                      <a:r>
                        <a:rPr lang="en-US" sz="1200" b="0" i="0" dirty="0">
                          <a:latin typeface="+mn-lt"/>
                        </a:rPr>
                        <a:t>Low</a:t>
                      </a:r>
                    </a:p>
                  </a:txBody>
                  <a:tcPr anchor="ctr">
                    <a:solidFill>
                      <a:schemeClr val="accent3">
                        <a:lumMod val="20000"/>
                        <a:lumOff val="80000"/>
                      </a:schemeClr>
                    </a:solidFill>
                  </a:tcPr>
                </a:tc>
                <a:extLst>
                  <a:ext uri="{0D108BD9-81ED-4DB2-BD59-A6C34878D82A}">
                    <a16:rowId xmlns:a16="http://schemas.microsoft.com/office/drawing/2014/main" val="10006"/>
                  </a:ext>
                </a:extLst>
              </a:tr>
              <a:tr h="423270">
                <a:tc>
                  <a:txBody>
                    <a:bodyPr/>
                    <a:lstStyle/>
                    <a:p>
                      <a:pPr algn="ctr"/>
                      <a:r>
                        <a:rPr lang="en-US" sz="1200" dirty="0"/>
                        <a:t>Search</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Ranked retrieval of a document or component based on the presence of one or more supplied search terms.</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High</a:t>
                      </a:r>
                    </a:p>
                  </a:txBody>
                  <a:tcPr anchor="ctr">
                    <a:solidFill>
                      <a:schemeClr val="bg2">
                        <a:lumMod val="90000"/>
                      </a:schemeClr>
                    </a:solidFill>
                  </a:tcPr>
                </a:tc>
                <a:extLst>
                  <a:ext uri="{0D108BD9-81ED-4DB2-BD59-A6C34878D82A}">
                    <a16:rowId xmlns:a16="http://schemas.microsoft.com/office/drawing/2014/main" val="10007"/>
                  </a:ext>
                </a:extLst>
              </a:tr>
              <a:tr h="423270">
                <a:tc>
                  <a:txBody>
                    <a:bodyPr/>
                    <a:lstStyle/>
                    <a:p>
                      <a:pPr algn="ctr"/>
                      <a:r>
                        <a:rPr lang="en-US" sz="1200" b="0" dirty="0"/>
                        <a:t>Visualization</a:t>
                      </a: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Visualization of text data and /or  visual </a:t>
                      </a:r>
                      <a:r>
                        <a:rPr kumimoji="0" lang="en-US" sz="1200" u="none" strike="noStrike" cap="none" normalizeH="0" baseline="0" dirty="0" err="1">
                          <a:ln>
                            <a:noFill/>
                          </a:ln>
                          <a:effectLst/>
                        </a:rPr>
                        <a:t>mashups</a:t>
                      </a:r>
                      <a:r>
                        <a:rPr kumimoji="0" lang="en-US" sz="1200" u="none" strike="noStrike" cap="none" normalizeH="0" baseline="0" dirty="0">
                          <a:ln>
                            <a:noFill/>
                          </a:ln>
                          <a:effectLst/>
                        </a:rPr>
                        <a:t> combining text with other forms of data (maps, networks, etc).</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Medium</a:t>
                      </a:r>
                    </a:p>
                  </a:txBody>
                  <a:tcPr anchor="ctr">
                    <a:solidFill>
                      <a:schemeClr val="bg2">
                        <a:lumMod val="90000"/>
                      </a:schemeClr>
                    </a:solidFill>
                  </a:tcPr>
                </a:tc>
                <a:extLst>
                  <a:ext uri="{0D108BD9-81ED-4DB2-BD59-A6C34878D82A}">
                    <a16:rowId xmlns:a16="http://schemas.microsoft.com/office/drawing/2014/main" val="10008"/>
                  </a:ext>
                </a:extLst>
              </a:tr>
              <a:tr h="552631">
                <a:tc>
                  <a:txBody>
                    <a:bodyPr/>
                    <a:lstStyle/>
                    <a:p>
                      <a:pPr algn="ctr"/>
                      <a:r>
                        <a:rPr lang="en-US" sz="1200" dirty="0"/>
                        <a:t>Summarization</a:t>
                      </a:r>
                      <a:endParaRPr lang="en-US" sz="1200" b="1" dirty="0"/>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cap="none" normalizeH="0" baseline="0" dirty="0">
                          <a:ln>
                            <a:noFill/>
                          </a:ln>
                          <a:effectLst/>
                        </a:rPr>
                        <a:t>Summarization of a document, intended to produce a readable abstract of the source document which captures salient points using fewer words.</a:t>
                      </a:r>
                      <a:endParaRPr kumimoji="0" lang="en-US" sz="1200" b="0" i="0" u="none" strike="noStrike" cap="none" normalizeH="0" baseline="0" dirty="0">
                        <a:ln>
                          <a:noFill/>
                        </a:ln>
                        <a:solidFill>
                          <a:schemeClr val="tx1"/>
                        </a:solidFill>
                        <a:effectLst/>
                        <a:latin typeface="Arial" charset="0"/>
                      </a:endParaRPr>
                    </a:p>
                  </a:txBody>
                  <a:tcPr anchor="ctr">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chemeClr val="tx1"/>
                          </a:solidFill>
                          <a:effectLst/>
                          <a:latin typeface="+mn-lt"/>
                        </a:rPr>
                        <a:t>Low</a:t>
                      </a:r>
                    </a:p>
                  </a:txBody>
                  <a:tcPr anchor="ctr">
                    <a:solidFill>
                      <a:schemeClr val="bg2">
                        <a:lumMod val="90000"/>
                      </a:schemeClr>
                    </a:solidFill>
                  </a:tcPr>
                </a:tc>
                <a:extLst>
                  <a:ext uri="{0D108BD9-81ED-4DB2-BD59-A6C34878D82A}">
                    <a16:rowId xmlns:a16="http://schemas.microsoft.com/office/drawing/2014/main" val="10009"/>
                  </a:ext>
                </a:extLst>
              </a:tr>
            </a:tbl>
          </a:graphicData>
        </a:graphic>
      </p:graphicFrame>
      <p:sp>
        <p:nvSpPr>
          <p:cNvPr id="4" name="Slide Number Placeholder 4"/>
          <p:cNvSpPr txBox="1">
            <a:spLocks/>
          </p:cNvSpPr>
          <p:nvPr/>
        </p:nvSpPr>
        <p:spPr>
          <a:xfrm>
            <a:off x="8520113" y="6641419"/>
            <a:ext cx="2133600" cy="365125"/>
          </a:xfrm>
          <a:prstGeom prst="rect">
            <a:avLst/>
          </a:prstGeom>
        </p:spPr>
        <p:txBody>
          <a:bodyPr/>
          <a:lstStyle/>
          <a:p>
            <a:pPr algn="r" fontAlgn="base">
              <a:spcBef>
                <a:spcPct val="0"/>
              </a:spcBef>
              <a:spcAft>
                <a:spcPct val="0"/>
              </a:spcAft>
              <a:defRPr/>
            </a:pPr>
            <a:fld id="{8D1A49CC-E18E-4514-9314-360AAB24D94D}" type="slidenum">
              <a:rPr lang="en-US" sz="1000">
                <a:latin typeface="Arial" pitchFamily="34" charset="0"/>
                <a:cs typeface="Arial" pitchFamily="34" charset="0"/>
              </a:rPr>
              <a:pPr algn="r" fontAlgn="base">
                <a:spcBef>
                  <a:spcPct val="0"/>
                </a:spcBef>
                <a:spcAft>
                  <a:spcPct val="0"/>
                </a:spcAft>
                <a:defRPr/>
              </a:pPr>
              <a:t>90</a:t>
            </a:fld>
            <a:endParaRPr lang="en-US" sz="1000" dirty="0">
              <a:latin typeface="Arial" pitchFamily="34" charset="0"/>
              <a:cs typeface="Arial" pitchFamily="34" charset="0"/>
            </a:endParaRPr>
          </a:p>
        </p:txBody>
      </p:sp>
      <p:pic>
        <p:nvPicPr>
          <p:cNvPr id="3" name="Picture 2"/>
          <p:cNvPicPr>
            <a:picLocks noChangeAspect="1"/>
          </p:cNvPicPr>
          <p:nvPr/>
        </p:nvPicPr>
        <p:blipFill>
          <a:blip r:embed="rId3"/>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33128679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Book at </a:t>
            </a:r>
            <a:r>
              <a:rPr lang="en-US" dirty="0">
                <a:hlinkClick r:id="rId2"/>
              </a:rPr>
              <a:t>http://www.nltk.org/</a:t>
            </a:r>
            <a:endParaRPr lang="en-US" dirty="0"/>
          </a:p>
          <a:p>
            <a:endParaRPr lang="en-US" dirty="0"/>
          </a:p>
          <a:p>
            <a:r>
              <a:rPr lang="en-US" dirty="0"/>
              <a:t>Useful scripts in </a:t>
            </a:r>
            <a:r>
              <a:rPr lang="en-US" dirty="0" err="1"/>
              <a:t>nltk</a:t>
            </a:r>
            <a:r>
              <a:rPr lang="en-US" dirty="0"/>
              <a:t>-trainer</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Python Toolkit - NLTK</a:t>
            </a:r>
          </a:p>
        </p:txBody>
      </p:sp>
      <p:pic>
        <p:nvPicPr>
          <p:cNvPr id="4" name="Picture 3"/>
          <p:cNvPicPr>
            <a:picLocks noChangeAspect="1"/>
          </p:cNvPicPr>
          <p:nvPr/>
        </p:nvPicPr>
        <p:blipFill>
          <a:blip r:embed="rId3"/>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8730597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Interactive clustering tool </a:t>
            </a:r>
            <a:r>
              <a:rPr lang="en-US" dirty="0" err="1"/>
              <a:t>Ontogen</a:t>
            </a:r>
            <a:r>
              <a:rPr lang="en-US" dirty="0"/>
              <a:t>: </a:t>
            </a:r>
            <a:r>
              <a:rPr lang="en-US" dirty="0" err="1"/>
              <a:t>ontogen.ijs.si</a:t>
            </a:r>
            <a:endParaRPr lang="en-US" dirty="0"/>
          </a:p>
          <a:p>
            <a:endParaRPr lang="en-US" dirty="0"/>
          </a:p>
          <a:p>
            <a:r>
              <a:rPr lang="en-US" dirty="0"/>
              <a:t>Tutorial at </a:t>
            </a:r>
            <a:r>
              <a:rPr lang="en-US" dirty="0">
                <a:hlinkClick r:id="rId2"/>
              </a:rPr>
              <a:t>http://eprints.pascal-network.org/archive/00000017/01/Tutorial_Marko.pdf</a:t>
            </a:r>
            <a:endParaRPr lang="en-US" dirty="0"/>
          </a:p>
          <a:p>
            <a:endParaRPr lang="en-US" dirty="0"/>
          </a:p>
          <a:p>
            <a:r>
              <a:rPr lang="en-US" dirty="0"/>
              <a:t>Online lectures at </a:t>
            </a:r>
            <a:r>
              <a:rPr lang="en-US" dirty="0" err="1"/>
              <a:t>videolectures.net</a:t>
            </a:r>
            <a:endParaRPr lang="en-US" dirty="0"/>
          </a:p>
          <a:p>
            <a:endParaRPr lang="en-US" dirty="0"/>
          </a:p>
          <a:p>
            <a:r>
              <a:rPr lang="en-US" dirty="0"/>
              <a:t>List of commercial software </a:t>
            </a:r>
            <a:r>
              <a:rPr lang="en-US" dirty="0">
                <a:hlinkClick r:id="rId3"/>
              </a:rPr>
              <a:t>http://</a:t>
            </a:r>
            <a:r>
              <a:rPr lang="en-US" dirty="0" smtClean="0">
                <a:hlinkClick r:id="rId3"/>
              </a:rPr>
              <a:t>www.kdnuggets.com/software/text.html</a:t>
            </a:r>
            <a:endParaRPr lang="en-US" dirty="0" smtClean="0"/>
          </a:p>
        </p:txBody>
      </p:sp>
      <p:sp>
        <p:nvSpPr>
          <p:cNvPr id="3" name="Title 2"/>
          <p:cNvSpPr>
            <a:spLocks noGrp="1"/>
          </p:cNvSpPr>
          <p:nvPr>
            <p:ph type="title"/>
          </p:nvPr>
        </p:nvSpPr>
        <p:spPr/>
        <p:txBody>
          <a:bodyPr/>
          <a:lstStyle/>
          <a:p>
            <a:r>
              <a:rPr lang="en-US" dirty="0"/>
              <a:t>Online Resources</a:t>
            </a:r>
          </a:p>
        </p:txBody>
      </p:sp>
      <p:pic>
        <p:nvPicPr>
          <p:cNvPr id="4" name="Picture 3"/>
          <p:cNvPicPr>
            <a:picLocks noChangeAspect="1"/>
          </p:cNvPicPr>
          <p:nvPr/>
        </p:nvPicPr>
        <p:blipFill>
          <a:blip r:embed="rId4"/>
          <a:stretch>
            <a:fillRect/>
          </a:stretch>
        </p:blipFill>
        <p:spPr>
          <a:xfrm>
            <a:off x="2057403" y="6387448"/>
            <a:ext cx="8205787" cy="436533"/>
          </a:xfrm>
          <a:prstGeom prst="rect">
            <a:avLst/>
          </a:prstGeom>
        </p:spPr>
      </p:pic>
    </p:spTree>
    <p:extLst>
      <p:ext uri="{BB962C8B-B14F-4D97-AF65-F5344CB8AC3E}">
        <p14:creationId xmlns:p14="http://schemas.microsoft.com/office/powerpoint/2010/main" val="8179792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2668</TotalTime>
  <Words>3020</Words>
  <Application>Microsoft Office PowerPoint</Application>
  <PresentationFormat>Widescreen</PresentationFormat>
  <Paragraphs>479</Paragraphs>
  <Slides>92</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92</vt:i4>
      </vt:variant>
    </vt:vector>
  </HeadingPairs>
  <TitlesOfParts>
    <vt:vector size="100" baseType="lpstr">
      <vt:lpstr>ＭＳ Ｐゴシック</vt:lpstr>
      <vt:lpstr>Arial</vt:lpstr>
      <vt:lpstr>Calibri</vt:lpstr>
      <vt:lpstr>Cambria Math</vt:lpstr>
      <vt:lpstr>Verdana</vt:lpstr>
      <vt:lpstr>Wingdings</vt:lpstr>
      <vt:lpstr>Office Theme</vt:lpstr>
      <vt:lpstr>2_Office Theme</vt:lpstr>
      <vt:lpstr>Text analysis</vt:lpstr>
      <vt:lpstr>Key takeaways</vt:lpstr>
      <vt:lpstr>Outline</vt:lpstr>
      <vt:lpstr>What can text mining do?</vt:lpstr>
      <vt:lpstr>Different approaches</vt:lpstr>
      <vt:lpstr>Statistical Machine Learning based approaches compensate for the shortcomings of rule-based systems</vt:lpstr>
      <vt:lpstr>Does it have to be BIG data?</vt:lpstr>
      <vt:lpstr>How is text different?</vt:lpstr>
      <vt:lpstr>Implication – You Know How to Do This!</vt:lpstr>
      <vt:lpstr>Three core steps</vt:lpstr>
      <vt:lpstr>…And conservatively  $14.1 billion ($2010) in economic burden from foodborne infectious illnesses alone.</vt:lpstr>
      <vt:lpstr>Food Safety Research’s Scope Spans  the Complete Farm-to-fork Chain</vt:lpstr>
      <vt:lpstr>Food Safety Research’s Scope Spans the Complete Farm-to-Fork Chain</vt:lpstr>
      <vt:lpstr>Step 1: Describing food safety grants</vt:lpstr>
      <vt:lpstr>Text analysis of research documents to identify food safety</vt:lpstr>
      <vt:lpstr>Example: NSF (2000-2013) N=154,925</vt:lpstr>
      <vt:lpstr>PowerPoint Presentation</vt:lpstr>
      <vt:lpstr>PowerPoint Presentation</vt:lpstr>
      <vt:lpstr>PowerPoint Presentation</vt:lpstr>
      <vt:lpstr>Adjusting approach</vt:lpstr>
      <vt:lpstr>Crowdsourcing human validation: http://foodsafetyresearch.net</vt:lpstr>
      <vt:lpstr>Crowdsourcing human validation: http://foodsafetyresearch.net</vt:lpstr>
      <vt:lpstr>Counts of Grants by (Federal Agency) and Type (Food Safety Classiﬁcation)</vt:lpstr>
      <vt:lpstr>Another Example:</vt:lpstr>
      <vt:lpstr>Almost no knowledge about data</vt:lpstr>
      <vt:lpstr>Rich Context</vt:lpstr>
      <vt:lpstr>PowerPoint Presentation</vt:lpstr>
      <vt:lpstr>PowerPoint Presentation</vt:lpstr>
      <vt:lpstr>Approach</vt:lpstr>
      <vt:lpstr>PowerPoint Presentation</vt:lpstr>
      <vt:lpstr>Leaderboard</vt:lpstr>
      <vt:lpstr>Outline</vt:lpstr>
      <vt:lpstr>What is text?</vt:lpstr>
      <vt:lpstr>PowerPoint Presentation</vt:lpstr>
      <vt:lpstr>PowerPoint Presentation</vt:lpstr>
      <vt:lpstr>What is a document?</vt:lpstr>
      <vt:lpstr>What is a corpus of documents?</vt:lpstr>
      <vt:lpstr>Text corpora: Examples</vt:lpstr>
      <vt:lpstr>Varieties of Text</vt:lpstr>
      <vt:lpstr>Varieties of text: Methods</vt:lpstr>
      <vt:lpstr>Outline</vt:lpstr>
      <vt:lpstr>Text Analytics: Classification Pipeline</vt:lpstr>
      <vt:lpstr>Statistical properties of text</vt:lpstr>
      <vt:lpstr>Tokenization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as a ‘bag-of-words’</vt:lpstr>
      <vt:lpstr>PowerPoint Presentation</vt:lpstr>
      <vt:lpstr>Processing text data: summary</vt:lpstr>
      <vt:lpstr>Outline</vt:lpstr>
      <vt:lpstr>Methods: Natural Language Processing</vt:lpstr>
      <vt:lpstr>Four different types of models</vt:lpstr>
      <vt:lpstr>Example – topic models  (unsupervised generative model  - see Blei)</vt:lpstr>
      <vt:lpstr>Topic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Precision and recall</vt:lpstr>
      <vt:lpstr>Accuracy</vt:lpstr>
      <vt:lpstr>F score</vt:lpstr>
      <vt:lpstr>Results: Model Performance</vt:lpstr>
      <vt:lpstr>Results: Comparing to Autocoder</vt:lpstr>
      <vt:lpstr>Results: Impact of Textual Information</vt:lpstr>
      <vt:lpstr>Weaknesses</vt:lpstr>
      <vt:lpstr>Outline</vt:lpstr>
      <vt:lpstr>Key takeaways</vt:lpstr>
      <vt:lpstr>What can text mining do?</vt:lpstr>
      <vt:lpstr>Python Toolkit - NLTK</vt:lpstr>
      <vt:lpstr>Online Resources</vt:lpstr>
    </vt:vector>
  </TitlesOfParts>
  <Company>American Institutes for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Klochikhin, Evgeny</dc:creator>
  <cp:lastModifiedBy>Julia Lane</cp:lastModifiedBy>
  <cp:revision>269</cp:revision>
  <dcterms:created xsi:type="dcterms:W3CDTF">2015-10-06T13:01:14Z</dcterms:created>
  <dcterms:modified xsi:type="dcterms:W3CDTF">2020-03-12T23:09:56Z</dcterms:modified>
</cp:coreProperties>
</file>